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56" r:id="rId2"/>
    <p:sldId id="296" r:id="rId3"/>
    <p:sldId id="302" r:id="rId4"/>
    <p:sldId id="297" r:id="rId5"/>
    <p:sldId id="298" r:id="rId6"/>
    <p:sldId id="299" r:id="rId7"/>
    <p:sldId id="269" r:id="rId8"/>
    <p:sldId id="259" r:id="rId9"/>
    <p:sldId id="270" r:id="rId10"/>
    <p:sldId id="271" r:id="rId11"/>
    <p:sldId id="277" r:id="rId12"/>
    <p:sldId id="287" r:id="rId13"/>
    <p:sldId id="301" r:id="rId14"/>
    <p:sldId id="291" r:id="rId15"/>
    <p:sldId id="292" r:id="rId16"/>
    <p:sldId id="293" r:id="rId17"/>
    <p:sldId id="288" r:id="rId18"/>
    <p:sldId id="295" r:id="rId19"/>
    <p:sldId id="290" r:id="rId20"/>
    <p:sldId id="303" r:id="rId21"/>
    <p:sldId id="304" r:id="rId22"/>
    <p:sldId id="305" r:id="rId23"/>
    <p:sldId id="314" r:id="rId24"/>
    <p:sldId id="318" r:id="rId25"/>
    <p:sldId id="315" r:id="rId26"/>
    <p:sldId id="319" r:id="rId27"/>
    <p:sldId id="316" r:id="rId28"/>
    <p:sldId id="317" r:id="rId29"/>
    <p:sldId id="306" r:id="rId30"/>
    <p:sldId id="260" r:id="rId31"/>
    <p:sldId id="285" r:id="rId32"/>
    <p:sldId id="284" r:id="rId33"/>
    <p:sldId id="307" r:id="rId34"/>
    <p:sldId id="294" r:id="rId35"/>
    <p:sldId id="289" r:id="rId36"/>
    <p:sldId id="308" r:id="rId37"/>
    <p:sldId id="309" r:id="rId38"/>
    <p:sldId id="313" r:id="rId39"/>
    <p:sldId id="310" r:id="rId40"/>
    <p:sldId id="311" r:id="rId41"/>
    <p:sldId id="312" r:id="rId42"/>
    <p:sldId id="282"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9C1A6"/>
    <a:srgbClr val="DEA1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4" autoAdjust="0"/>
    <p:restoredTop sz="59925" autoAdjust="0"/>
  </p:normalViewPr>
  <p:slideViewPr>
    <p:cSldViewPr snapToGrid="0">
      <p:cViewPr varScale="1">
        <p:scale>
          <a:sx n="51" d="100"/>
          <a:sy n="51" d="100"/>
        </p:scale>
        <p:origin x="1624" y="20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5A8031-3CFA-4462-9542-9F1DF13C7D09}" type="datetimeFigureOut">
              <a:rPr lang="en-US" smtClean="0"/>
              <a:t>6/6/19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BAE726-DA2E-4112-9280-E21BF4EEF85D}" type="slidenum">
              <a:rPr lang="en-US" smtClean="0"/>
              <a:t>‹#›</a:t>
            </a:fld>
            <a:endParaRPr lang="en-US"/>
          </a:p>
        </p:txBody>
      </p:sp>
    </p:spTree>
    <p:extLst>
      <p:ext uri="{BB962C8B-B14F-4D97-AF65-F5344CB8AC3E}">
        <p14:creationId xmlns:p14="http://schemas.microsoft.com/office/powerpoint/2010/main" val="40746648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Today our students consume (and produce) the majority of their information digitally. And yet, in most history classes, they are evaluated using the analog essay as it was brought to us by Michel de Montaigne nearly 500 years ago. While essay-writing is no-doubt essential for teaching critical thinking and evidence-based argumentation, communication technologies of the sixteenth century are not best suited to reach students of the twenty-first. While many now recognize the utility of digital projects in the history classroom, many more find only frustration in implementing them.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Preconceived</a:t>
            </a:r>
            <a:r>
              <a:rPr lang="en-US" sz="1200" kern="1200" baseline="0" dirty="0">
                <a:solidFill>
                  <a:schemeClr val="tx1"/>
                </a:solidFill>
                <a:effectLst/>
                <a:latin typeface="+mn-lt"/>
                <a:ea typeface="+mn-ea"/>
                <a:cs typeface="+mn-cs"/>
              </a:rPr>
              <a:t> notions about what our students bring to the classroom, I would argue, are at the root of that frustration.</a:t>
            </a: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Conveying the lessons learned from teaching an undergraduate digital history methodology course at the University of Nevada, Reno, I’ll discus the opportunities and avoidable pitfalls of employing an historical pedagogy rooted in digitized media. </a:t>
            </a:r>
          </a:p>
          <a:p>
            <a:endParaRPr lang="en-US" dirty="0"/>
          </a:p>
          <a:p>
            <a:endParaRPr lang="en-US" dirty="0"/>
          </a:p>
        </p:txBody>
      </p:sp>
      <p:sp>
        <p:nvSpPr>
          <p:cNvPr id="4" name="Slide Number Placeholder 3"/>
          <p:cNvSpPr>
            <a:spLocks noGrp="1"/>
          </p:cNvSpPr>
          <p:nvPr>
            <p:ph type="sldNum" sz="quarter" idx="10"/>
          </p:nvPr>
        </p:nvSpPr>
        <p:spPr/>
        <p:txBody>
          <a:bodyPr/>
          <a:lstStyle/>
          <a:p>
            <a:fld id="{78BAE726-DA2E-4112-9280-E21BF4EEF85D}" type="slidenum">
              <a:rPr lang="en-US" smtClean="0"/>
              <a:t>1</a:t>
            </a:fld>
            <a:endParaRPr lang="en-US"/>
          </a:p>
        </p:txBody>
      </p:sp>
    </p:spTree>
    <p:extLst>
      <p:ext uri="{BB962C8B-B14F-4D97-AF65-F5344CB8AC3E}">
        <p14:creationId xmlns:p14="http://schemas.microsoft.com/office/powerpoint/2010/main" val="30533135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 hope that I have shown you three things: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dirty="0">
                <a:solidFill>
                  <a:schemeClr val="tx1"/>
                </a:solidFill>
                <a:effectLst/>
                <a:latin typeface="+mn-lt"/>
                <a:ea typeface="+mn-ea"/>
                <a:cs typeface="+mn-cs"/>
              </a:rPr>
              <a:t>That students just </a:t>
            </a:r>
            <a:r>
              <a:rPr lang="en-US" sz="1200" i="1" kern="1200" dirty="0">
                <a:solidFill>
                  <a:schemeClr val="tx1"/>
                </a:solidFill>
                <a:effectLst/>
                <a:latin typeface="+mn-lt"/>
                <a:ea typeface="+mn-ea"/>
                <a:cs typeface="+mn-cs"/>
              </a:rPr>
              <a:t>get </a:t>
            </a:r>
            <a:r>
              <a:rPr lang="en-US" sz="1200" kern="1200" dirty="0">
                <a:solidFill>
                  <a:schemeClr val="tx1"/>
                </a:solidFill>
                <a:effectLst/>
                <a:latin typeface="+mn-lt"/>
                <a:ea typeface="+mn-ea"/>
                <a:cs typeface="+mn-cs"/>
              </a:rPr>
              <a:t>technology no more so than they just </a:t>
            </a:r>
            <a:r>
              <a:rPr lang="en-US" sz="1200" i="1" kern="1200" dirty="0">
                <a:solidFill>
                  <a:schemeClr val="tx1"/>
                </a:solidFill>
                <a:effectLst/>
                <a:latin typeface="+mn-lt"/>
                <a:ea typeface="+mn-ea"/>
                <a:cs typeface="+mn-cs"/>
              </a:rPr>
              <a:t>get </a:t>
            </a:r>
            <a:r>
              <a:rPr lang="en-US" sz="1200" kern="1200" dirty="0">
                <a:solidFill>
                  <a:schemeClr val="tx1"/>
                </a:solidFill>
                <a:effectLst/>
                <a:latin typeface="+mn-lt"/>
                <a:ea typeface="+mn-ea"/>
                <a:cs typeface="+mn-cs"/>
              </a:rPr>
              <a:t>history. That the widespread assumption that students are digital natives for whom</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technology comes second-nature harms more</a:t>
            </a:r>
            <a:r>
              <a:rPr lang="en-US" sz="1200" kern="1200" baseline="0" dirty="0">
                <a:solidFill>
                  <a:schemeClr val="tx1"/>
                </a:solidFill>
                <a:effectLst/>
                <a:latin typeface="+mn-lt"/>
                <a:ea typeface="+mn-ea"/>
                <a:cs typeface="+mn-cs"/>
              </a:rPr>
              <a:t> than it helps.</a:t>
            </a:r>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endParaRPr lang="en-US" sz="1200" kern="1200" baseline="0" dirty="0">
              <a:solidFill>
                <a:schemeClr val="tx1"/>
              </a:solidFill>
              <a:effectLst/>
              <a:latin typeface="+mn-lt"/>
              <a:ea typeface="+mn-ea"/>
              <a:cs typeface="+mn-cs"/>
            </a:endParaRPr>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baseline="0" dirty="0">
                <a:solidFill>
                  <a:schemeClr val="tx1"/>
                </a:solidFill>
                <a:effectLst/>
                <a:latin typeface="+mn-lt"/>
                <a:ea typeface="+mn-ea"/>
                <a:cs typeface="+mn-cs"/>
              </a:rPr>
              <a:t>Consequently, that digital literacy instruction in the content area requires far more time than it may seem at first glance, and that flipping the classroom is precisely the way to give students the hands-on instruction hey need.</a:t>
            </a:r>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endParaRPr lang="en-US" sz="1200" kern="1200" baseline="0" dirty="0">
              <a:solidFill>
                <a:schemeClr val="tx1"/>
              </a:solidFill>
              <a:effectLst/>
              <a:latin typeface="+mn-lt"/>
              <a:ea typeface="+mn-ea"/>
              <a:cs typeface="+mn-cs"/>
            </a:endParaRPr>
          </a:p>
          <a:p>
            <a:pPr marL="228600" marR="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dirty="0">
                <a:solidFill>
                  <a:schemeClr val="tx1"/>
                </a:solidFill>
                <a:effectLst/>
                <a:latin typeface="+mn-lt"/>
                <a:ea typeface="+mn-ea"/>
                <a:cs typeface="+mn-cs"/>
              </a:rPr>
              <a:t>And</a:t>
            </a:r>
            <a:r>
              <a:rPr lang="en-US" sz="1200" kern="1200" baseline="0" dirty="0">
                <a:solidFill>
                  <a:schemeClr val="tx1"/>
                </a:solidFill>
                <a:effectLst/>
                <a:latin typeface="+mn-lt"/>
                <a:ea typeface="+mn-ea"/>
                <a:cs typeface="+mn-cs"/>
              </a:rPr>
              <a:t> finally, that s</a:t>
            </a:r>
            <a:r>
              <a:rPr lang="en-US" sz="1200" kern="1200" dirty="0">
                <a:solidFill>
                  <a:schemeClr val="tx1"/>
                </a:solidFill>
                <a:effectLst/>
                <a:latin typeface="+mn-lt"/>
                <a:ea typeface="+mn-ea"/>
                <a:cs typeface="+mn-cs"/>
              </a:rPr>
              <a:t>tudents benefit from digital project-based instruction precisely because it teaches critical thinking alongside the digital literacy skills so essential to our modern world. And that they can create fantastic projects under these conditions!</a:t>
            </a:r>
          </a:p>
          <a:p>
            <a:endParaRPr lang="en-US" dirty="0"/>
          </a:p>
        </p:txBody>
      </p:sp>
      <p:sp>
        <p:nvSpPr>
          <p:cNvPr id="4" name="Slide Number Placeholder 3"/>
          <p:cNvSpPr>
            <a:spLocks noGrp="1"/>
          </p:cNvSpPr>
          <p:nvPr>
            <p:ph type="sldNum" sz="quarter" idx="10"/>
          </p:nvPr>
        </p:nvSpPr>
        <p:spPr/>
        <p:txBody>
          <a:bodyPr/>
          <a:lstStyle/>
          <a:p>
            <a:fld id="{78BAE726-DA2E-4112-9280-E21BF4EEF85D}" type="slidenum">
              <a:rPr lang="en-US" smtClean="0"/>
              <a:t>42</a:t>
            </a:fld>
            <a:endParaRPr lang="en-US"/>
          </a:p>
        </p:txBody>
      </p:sp>
    </p:spTree>
    <p:extLst>
      <p:ext uri="{BB962C8B-B14F-4D97-AF65-F5344CB8AC3E}">
        <p14:creationId xmlns:p14="http://schemas.microsoft.com/office/powerpoint/2010/main" val="725729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BAE726-DA2E-4112-9280-E21BF4EEF85D}" type="slidenum">
              <a:rPr lang="en-US" smtClean="0"/>
              <a:t>7</a:t>
            </a:fld>
            <a:endParaRPr lang="en-US"/>
          </a:p>
        </p:txBody>
      </p:sp>
    </p:spTree>
    <p:extLst>
      <p:ext uri="{BB962C8B-B14F-4D97-AF65-F5344CB8AC3E}">
        <p14:creationId xmlns:p14="http://schemas.microsoft.com/office/powerpoint/2010/main" val="988673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 begin discussing the course that I teach, I’d like</a:t>
            </a:r>
            <a:r>
              <a:rPr lang="en-US" baseline="0" dirty="0"/>
              <a:t> to give you a sense of the students and what they bring (and don’t bring) to the classroom with them.</a:t>
            </a:r>
          </a:p>
          <a:p>
            <a:endParaRPr lang="en-US" baseline="0" dirty="0"/>
          </a:p>
          <a:p>
            <a:r>
              <a:rPr lang="en-US" baseline="0" dirty="0"/>
              <a:t>According to Neil Selwyn, from the Institute of Education at the University of London, the notion that young people and children are inherently more confident and capable in computerized that is, that they are “experts” or somehow native to the digital world—has held currency since the 1970s, long before Marc </a:t>
            </a:r>
            <a:r>
              <a:rPr lang="en-US" baseline="0" dirty="0" err="1"/>
              <a:t>Prensky</a:t>
            </a:r>
            <a:r>
              <a:rPr lang="en-US" baseline="0" dirty="0"/>
              <a:t> coined the term “digital native” in 2001. This idea has only gained more momentum over the years, shaping how we treat the next generation, both culturally and pedagogically. [1]</a:t>
            </a:r>
          </a:p>
          <a:p>
            <a:endParaRPr lang="en-US" baseline="0" dirty="0"/>
          </a:p>
          <a:p>
            <a:r>
              <a:rPr lang="en-US" baseline="0" dirty="0"/>
              <a:t>To some extent, we are all touched by the idea that since children were born into a world with computers, and since they have interacted with technology since essentially birth, they have necessarily become…</a:t>
            </a:r>
          </a:p>
          <a:p>
            <a:endParaRPr lang="en-US" baseline="0" dirty="0"/>
          </a:p>
          <a:p>
            <a:endParaRPr lang="en-US" baseline="0" dirty="0"/>
          </a:p>
          <a:p>
            <a:endParaRPr lang="en-US" baseline="0" dirty="0"/>
          </a:p>
          <a:p>
            <a:endParaRPr lang="en-US" baseline="0" dirty="0"/>
          </a:p>
          <a:p>
            <a:r>
              <a:rPr lang="en-US" baseline="0" dirty="0"/>
              <a:t>[1] </a:t>
            </a:r>
            <a:r>
              <a:rPr lang="en-US" sz="1200" b="0" i="0" kern="1200" dirty="0">
                <a:solidFill>
                  <a:schemeClr val="tx1"/>
                </a:solidFill>
                <a:effectLst/>
                <a:latin typeface="+mn-lt"/>
                <a:ea typeface="+mn-ea"/>
                <a:cs typeface="+mn-cs"/>
              </a:rPr>
              <a:t>Selwyn, Neil. "The digital native: myth and reality". </a:t>
            </a:r>
            <a:r>
              <a:rPr lang="en-US" sz="1200" b="0" i="1" kern="1200" dirty="0">
                <a:solidFill>
                  <a:schemeClr val="tx1"/>
                </a:solidFill>
                <a:effectLst/>
                <a:latin typeface="+mn-lt"/>
                <a:ea typeface="+mn-ea"/>
                <a:cs typeface="+mn-cs"/>
              </a:rPr>
              <a:t>Selwyn, Neil (2009) The Digital Native: Myth and Reality. ASLIB Proceedings, 61 (4). Pp. 364-379. ISSN 0001-253X</a:t>
            </a:r>
            <a:endParaRPr lang="en-US" dirty="0"/>
          </a:p>
        </p:txBody>
      </p:sp>
      <p:sp>
        <p:nvSpPr>
          <p:cNvPr id="4" name="Slide Number Placeholder 3"/>
          <p:cNvSpPr>
            <a:spLocks noGrp="1"/>
          </p:cNvSpPr>
          <p:nvPr>
            <p:ph type="sldNum" sz="quarter" idx="10"/>
          </p:nvPr>
        </p:nvSpPr>
        <p:spPr/>
        <p:txBody>
          <a:bodyPr/>
          <a:lstStyle/>
          <a:p>
            <a:fld id="{78BAE726-DA2E-4112-9280-E21BF4EEF85D}" type="slidenum">
              <a:rPr lang="en-US" smtClean="0"/>
              <a:t>8</a:t>
            </a:fld>
            <a:endParaRPr lang="en-US"/>
          </a:p>
        </p:txBody>
      </p:sp>
    </p:spTree>
    <p:extLst>
      <p:ext uri="{BB962C8B-B14F-4D97-AF65-F5344CB8AC3E}">
        <p14:creationId xmlns:p14="http://schemas.microsoft.com/office/powerpoint/2010/main" val="3766180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 computing</a:t>
            </a:r>
            <a:r>
              <a:rPr lang="en-US" baseline="0" dirty="0"/>
              <a:t> devices that students engage with are primarily content-consumption devices, used for watching movies or playing games, all at the tip of a finger. Touch an app, and the device handles the rest.</a:t>
            </a:r>
          </a:p>
          <a:p>
            <a:endParaRPr lang="en-US" baseline="0" dirty="0"/>
          </a:p>
          <a:p>
            <a:r>
              <a:rPr lang="en-US" baseline="0" dirty="0"/>
              <a:t>So children and students today do not use computing technology to create, but rather to consume content, and they do not merely achieve fluency with a device via osmosis.</a:t>
            </a:r>
          </a:p>
          <a:p>
            <a:endParaRPr lang="en-US" baseline="0" dirty="0"/>
          </a:p>
          <a:p>
            <a:r>
              <a:rPr lang="en-US" baseline="0" dirty="0"/>
              <a:t>To use an analogy: riding in a car does not make one able to drive one by dint of the hours ridden (if that were true, I could turn over my keys to my 6-year-old). And to follow the analogy, driving a car does not in-and-of itself qualify one to be a mechanic.</a:t>
            </a:r>
          </a:p>
          <a:p>
            <a:endParaRPr lang="en-US" baseline="0" dirty="0"/>
          </a:p>
          <a:p>
            <a:r>
              <a:rPr lang="en-US" dirty="0"/>
              <a:t>As </a:t>
            </a:r>
            <a:r>
              <a:rPr lang="en-US" dirty="0" err="1"/>
              <a:t>Selywn</a:t>
            </a:r>
            <a:r>
              <a:rPr lang="en-US" baseline="0" dirty="0"/>
              <a:t> (2009) states, “</a:t>
            </a:r>
            <a:r>
              <a:rPr lang="en-US" dirty="0"/>
              <a:t>young people’s engagements with digital technologies are varied and often unspectacular – in stark contrast to popular portrayals of the digital native.” And he identifies what he calls “a misplaced technological and biological determinism that underpins current portrayals of children, young people and digital technology.”</a:t>
            </a:r>
          </a:p>
        </p:txBody>
      </p:sp>
      <p:sp>
        <p:nvSpPr>
          <p:cNvPr id="4" name="Slide Number Placeholder 3"/>
          <p:cNvSpPr>
            <a:spLocks noGrp="1"/>
          </p:cNvSpPr>
          <p:nvPr>
            <p:ph type="sldNum" sz="quarter" idx="10"/>
          </p:nvPr>
        </p:nvSpPr>
        <p:spPr/>
        <p:txBody>
          <a:bodyPr/>
          <a:lstStyle/>
          <a:p>
            <a:fld id="{78BAE726-DA2E-4112-9280-E21BF4EEF85D}" type="slidenum">
              <a:rPr lang="en-US" smtClean="0"/>
              <a:t>9</a:t>
            </a:fld>
            <a:endParaRPr lang="en-US"/>
          </a:p>
        </p:txBody>
      </p:sp>
    </p:spTree>
    <p:extLst>
      <p:ext uri="{BB962C8B-B14F-4D97-AF65-F5344CB8AC3E}">
        <p14:creationId xmlns:p14="http://schemas.microsoft.com/office/powerpoint/2010/main" val="4068673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a:t>
            </a:r>
            <a:r>
              <a:rPr lang="en-US" baseline="0" dirty="0"/>
              <a:t> work by the </a:t>
            </a:r>
            <a:r>
              <a:rPr lang="en-US" dirty="0"/>
              <a:t>European Computer Driving </a:t>
            </a:r>
            <a:r>
              <a:rPr lang="en-US" dirty="0" err="1"/>
              <a:t>Licence</a:t>
            </a:r>
            <a:r>
              <a:rPr lang="en-US" dirty="0"/>
              <a:t> organization (or ECDL) has further highlighted the</a:t>
            </a:r>
            <a:r>
              <a:rPr lang="en-US" baseline="0" dirty="0"/>
              <a:t> dramatic gap between cultural perception and reality. And in this case, individuals themselves, as a result of this myth, have a grossly overestimated perception of their own technological ability.</a:t>
            </a:r>
          </a:p>
          <a:p>
            <a:endParaRPr lang="en-US" baseline="0" dirty="0"/>
          </a:p>
          <a:p>
            <a:r>
              <a:rPr lang="en-US" baseline="0" dirty="0"/>
              <a:t>As you can see, while 94% of survey participants in Austria felt they had average to very good digital skills, only 39% actually demonstrated such a skill level. Results were similar in Switzerland.</a:t>
            </a:r>
          </a:p>
        </p:txBody>
      </p:sp>
      <p:sp>
        <p:nvSpPr>
          <p:cNvPr id="4" name="Slide Number Placeholder 3"/>
          <p:cNvSpPr>
            <a:spLocks noGrp="1"/>
          </p:cNvSpPr>
          <p:nvPr>
            <p:ph type="sldNum" sz="quarter" idx="10"/>
          </p:nvPr>
        </p:nvSpPr>
        <p:spPr/>
        <p:txBody>
          <a:bodyPr/>
          <a:lstStyle/>
          <a:p>
            <a:fld id="{78BAE726-DA2E-4112-9280-E21BF4EEF85D}" type="slidenum">
              <a:rPr lang="en-US" smtClean="0"/>
              <a:t>10</a:t>
            </a:fld>
            <a:endParaRPr lang="en-US"/>
          </a:p>
        </p:txBody>
      </p:sp>
    </p:spTree>
    <p:extLst>
      <p:ext uri="{BB962C8B-B14F-4D97-AF65-F5344CB8AC3E}">
        <p14:creationId xmlns:p14="http://schemas.microsoft.com/office/powerpoint/2010/main" val="2686716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this is a real problem, because</a:t>
            </a:r>
            <a:r>
              <a:rPr lang="en-US" baseline="0" dirty="0"/>
              <a:t> the internet truly represents the wild, wild west. Anyone can and does post material, of whatever quality, to the worldwide web.</a:t>
            </a:r>
          </a:p>
          <a:p>
            <a:endParaRPr lang="en-US" baseline="0" dirty="0"/>
          </a:p>
          <a:p>
            <a:r>
              <a:rPr lang="en-US" baseline="0" dirty="0"/>
              <a:t>One of the most pernicious myths resulting from this is that of the Black Confederate soldier, which despite being statistically insignificant during the Civil War has now come to represent a legitimation for neo-Confederates across the web, from social media to white supremacist forums.</a:t>
            </a:r>
          </a:p>
        </p:txBody>
      </p:sp>
      <p:sp>
        <p:nvSpPr>
          <p:cNvPr id="4" name="Slide Number Placeholder 3"/>
          <p:cNvSpPr>
            <a:spLocks noGrp="1"/>
          </p:cNvSpPr>
          <p:nvPr>
            <p:ph type="sldNum" sz="quarter" idx="10"/>
          </p:nvPr>
        </p:nvSpPr>
        <p:spPr/>
        <p:txBody>
          <a:bodyPr/>
          <a:lstStyle/>
          <a:p>
            <a:fld id="{78BAE726-DA2E-4112-9280-E21BF4EEF85D}" type="slidenum">
              <a:rPr lang="en-US" smtClean="0"/>
              <a:t>11</a:t>
            </a:fld>
            <a:endParaRPr lang="en-US"/>
          </a:p>
        </p:txBody>
      </p:sp>
    </p:spTree>
    <p:extLst>
      <p:ext uri="{BB962C8B-B14F-4D97-AF65-F5344CB8AC3E}">
        <p14:creationId xmlns:p14="http://schemas.microsoft.com/office/powerpoint/2010/main" val="3059799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I’ve explained</a:t>
            </a:r>
            <a:r>
              <a:rPr lang="en-US" baseline="0" dirty="0"/>
              <a:t> to you the motivations and research underpinning the class, I’d like to close with an example of student output.</a:t>
            </a:r>
          </a:p>
          <a:p>
            <a:endParaRPr lang="en-US" baseline="0" dirty="0"/>
          </a:p>
          <a:p>
            <a:r>
              <a:rPr lang="en-US" baseline="0" dirty="0"/>
              <a:t>This student examined the role of popular perception in the 1979 Islamic Revolution in Iran, arguing that frustration with autocracy and a hope for a better future led many to support a regime that would tragically bring neither.</a:t>
            </a:r>
          </a:p>
        </p:txBody>
      </p:sp>
      <p:sp>
        <p:nvSpPr>
          <p:cNvPr id="4" name="Slide Number Placeholder 3"/>
          <p:cNvSpPr>
            <a:spLocks noGrp="1"/>
          </p:cNvSpPr>
          <p:nvPr>
            <p:ph type="sldNum" sz="quarter" idx="10"/>
          </p:nvPr>
        </p:nvSpPr>
        <p:spPr/>
        <p:txBody>
          <a:bodyPr/>
          <a:lstStyle/>
          <a:p>
            <a:fld id="{78BAE726-DA2E-4112-9280-E21BF4EEF85D}" type="slidenum">
              <a:rPr lang="en-US" smtClean="0"/>
              <a:t>30</a:t>
            </a:fld>
            <a:endParaRPr lang="en-US"/>
          </a:p>
        </p:txBody>
      </p:sp>
    </p:spTree>
    <p:extLst>
      <p:ext uri="{BB962C8B-B14F-4D97-AF65-F5344CB8AC3E}">
        <p14:creationId xmlns:p14="http://schemas.microsoft.com/office/powerpoint/2010/main" val="35769031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She integrated primary source materials alongside her textual narrative, giving thought to page layout,</a:t>
            </a:r>
            <a:r>
              <a:rPr lang="en-US" baseline="0" dirty="0"/>
              <a:t> media placement, and stylistics.</a:t>
            </a:r>
          </a:p>
          <a:p>
            <a:endParaRPr lang="en-US" baseline="0" dirty="0"/>
          </a:p>
          <a:p>
            <a:r>
              <a:rPr lang="en-US" baseline="0" dirty="0"/>
              <a:t>Since I’m short on time, I wanted to show you a brief clip from the introductory video she made for her project (the first 90 seconds of her 5-minute video).</a:t>
            </a:r>
            <a:endParaRPr lang="en-US" dirty="0"/>
          </a:p>
        </p:txBody>
      </p:sp>
      <p:sp>
        <p:nvSpPr>
          <p:cNvPr id="4" name="Slide Number Placeholder 3"/>
          <p:cNvSpPr>
            <a:spLocks noGrp="1"/>
          </p:cNvSpPr>
          <p:nvPr>
            <p:ph type="sldNum" sz="quarter" idx="10"/>
          </p:nvPr>
        </p:nvSpPr>
        <p:spPr/>
        <p:txBody>
          <a:bodyPr/>
          <a:lstStyle/>
          <a:p>
            <a:fld id="{78BAE726-DA2E-4112-9280-E21BF4EEF85D}" type="slidenum">
              <a:rPr lang="en-US" smtClean="0"/>
              <a:t>31</a:t>
            </a:fld>
            <a:endParaRPr lang="en-US"/>
          </a:p>
        </p:txBody>
      </p:sp>
    </p:spTree>
    <p:extLst>
      <p:ext uri="{BB962C8B-B14F-4D97-AF65-F5344CB8AC3E}">
        <p14:creationId xmlns:p14="http://schemas.microsoft.com/office/powerpoint/2010/main" val="33993669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BAE726-DA2E-4112-9280-E21BF4EEF85D}" type="slidenum">
              <a:rPr lang="en-US" smtClean="0"/>
              <a:t>32</a:t>
            </a:fld>
            <a:endParaRPr lang="en-US"/>
          </a:p>
        </p:txBody>
      </p:sp>
    </p:spTree>
    <p:extLst>
      <p:ext uri="{BB962C8B-B14F-4D97-AF65-F5344CB8AC3E}">
        <p14:creationId xmlns:p14="http://schemas.microsoft.com/office/powerpoint/2010/main" val="3959114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A832932-5F41-4948-8EF4-3258203C0E9C}"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737FD0-13D2-4093-85F4-85EE4C8767EF}" type="slidenum">
              <a:rPr lang="en-US" smtClean="0"/>
              <a:t>‹#›</a:t>
            </a:fld>
            <a:endParaRPr lang="en-US"/>
          </a:p>
        </p:txBody>
      </p:sp>
    </p:spTree>
    <p:extLst>
      <p:ext uri="{BB962C8B-B14F-4D97-AF65-F5344CB8AC3E}">
        <p14:creationId xmlns:p14="http://schemas.microsoft.com/office/powerpoint/2010/main" val="24614261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A832932-5F41-4948-8EF4-3258203C0E9C}"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737FD0-13D2-4093-85F4-85EE4C8767EF}" type="slidenum">
              <a:rPr lang="en-US" smtClean="0"/>
              <a:t>‹#›</a:t>
            </a:fld>
            <a:endParaRPr lang="en-US"/>
          </a:p>
        </p:txBody>
      </p:sp>
    </p:spTree>
    <p:extLst>
      <p:ext uri="{BB962C8B-B14F-4D97-AF65-F5344CB8AC3E}">
        <p14:creationId xmlns:p14="http://schemas.microsoft.com/office/powerpoint/2010/main" val="3485731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A832932-5F41-4948-8EF4-3258203C0E9C}"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737FD0-13D2-4093-85F4-85EE4C8767EF}" type="slidenum">
              <a:rPr lang="en-US" smtClean="0"/>
              <a:t>‹#›</a:t>
            </a:fld>
            <a:endParaRPr lang="en-US"/>
          </a:p>
        </p:txBody>
      </p:sp>
    </p:spTree>
    <p:extLst>
      <p:ext uri="{BB962C8B-B14F-4D97-AF65-F5344CB8AC3E}">
        <p14:creationId xmlns:p14="http://schemas.microsoft.com/office/powerpoint/2010/main" val="280344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rgbClr val="A9C1A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A832932-5F41-4948-8EF4-3258203C0E9C}"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737FD0-13D2-4093-85F4-85EE4C8767EF}" type="slidenum">
              <a:rPr lang="en-US" smtClean="0"/>
              <a:t>‹#›</a:t>
            </a:fld>
            <a:endParaRPr lang="en-US"/>
          </a:p>
        </p:txBody>
      </p:sp>
    </p:spTree>
    <p:extLst>
      <p:ext uri="{BB962C8B-B14F-4D97-AF65-F5344CB8AC3E}">
        <p14:creationId xmlns:p14="http://schemas.microsoft.com/office/powerpoint/2010/main" val="71996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A9C1A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832932-5F41-4948-8EF4-3258203C0E9C}" type="datetimeFigureOut">
              <a:rPr lang="en-U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8737FD0-13D2-4093-85F4-85EE4C8767EF}" type="slidenum">
              <a:rPr lang="en-US" smtClean="0"/>
              <a:t>‹#›</a:t>
            </a:fld>
            <a:endParaRPr lang="en-US"/>
          </a:p>
        </p:txBody>
      </p:sp>
    </p:spTree>
    <p:extLst>
      <p:ext uri="{BB962C8B-B14F-4D97-AF65-F5344CB8AC3E}">
        <p14:creationId xmlns:p14="http://schemas.microsoft.com/office/powerpoint/2010/main" val="3580265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A832932-5F41-4948-8EF4-3258203C0E9C}" type="datetimeFigureOut">
              <a:rPr lang="en-US" smtClean="0"/>
              <a:t>6/6/19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737FD0-13D2-4093-85F4-85EE4C8767EF}" type="slidenum">
              <a:rPr lang="en-US" smtClean="0"/>
              <a:t>‹#›</a:t>
            </a:fld>
            <a:endParaRPr lang="en-US"/>
          </a:p>
        </p:txBody>
      </p:sp>
    </p:spTree>
    <p:extLst>
      <p:ext uri="{BB962C8B-B14F-4D97-AF65-F5344CB8AC3E}">
        <p14:creationId xmlns:p14="http://schemas.microsoft.com/office/powerpoint/2010/main" val="3257123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A832932-5F41-4948-8EF4-3258203C0E9C}" type="datetimeFigureOut">
              <a:rPr lang="en-US" smtClean="0"/>
              <a:t>6/6/19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8737FD0-13D2-4093-85F4-85EE4C8767EF}" type="slidenum">
              <a:rPr lang="en-US" smtClean="0"/>
              <a:t>‹#›</a:t>
            </a:fld>
            <a:endParaRPr lang="en-US"/>
          </a:p>
        </p:txBody>
      </p:sp>
    </p:spTree>
    <p:extLst>
      <p:ext uri="{BB962C8B-B14F-4D97-AF65-F5344CB8AC3E}">
        <p14:creationId xmlns:p14="http://schemas.microsoft.com/office/powerpoint/2010/main" val="102579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A832932-5F41-4948-8EF4-3258203C0E9C}" type="datetimeFigureOut">
              <a:rPr lang="en-US" smtClean="0"/>
              <a:t>6/6/19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8737FD0-13D2-4093-85F4-85EE4C8767EF}" type="slidenum">
              <a:rPr lang="en-US" smtClean="0"/>
              <a:t>‹#›</a:t>
            </a:fld>
            <a:endParaRPr lang="en-US"/>
          </a:p>
        </p:txBody>
      </p:sp>
    </p:spTree>
    <p:extLst>
      <p:ext uri="{BB962C8B-B14F-4D97-AF65-F5344CB8AC3E}">
        <p14:creationId xmlns:p14="http://schemas.microsoft.com/office/powerpoint/2010/main" val="36192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832932-5F41-4948-8EF4-3258203C0E9C}" type="datetimeFigureOut">
              <a:rPr lang="en-US" smtClean="0"/>
              <a:t>6/6/19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8737FD0-13D2-4093-85F4-85EE4C8767EF}" type="slidenum">
              <a:rPr lang="en-US" smtClean="0"/>
              <a:t>‹#›</a:t>
            </a:fld>
            <a:endParaRPr lang="en-US"/>
          </a:p>
        </p:txBody>
      </p:sp>
    </p:spTree>
    <p:extLst>
      <p:ext uri="{BB962C8B-B14F-4D97-AF65-F5344CB8AC3E}">
        <p14:creationId xmlns:p14="http://schemas.microsoft.com/office/powerpoint/2010/main" val="85939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A832932-5F41-4948-8EF4-3258203C0E9C}" type="datetimeFigureOut">
              <a:rPr lang="en-US" smtClean="0"/>
              <a:t>6/6/19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737FD0-13D2-4093-85F4-85EE4C8767EF}" type="slidenum">
              <a:rPr lang="en-US" smtClean="0"/>
              <a:t>‹#›</a:t>
            </a:fld>
            <a:endParaRPr lang="en-US"/>
          </a:p>
        </p:txBody>
      </p:sp>
    </p:spTree>
    <p:extLst>
      <p:ext uri="{BB962C8B-B14F-4D97-AF65-F5344CB8AC3E}">
        <p14:creationId xmlns:p14="http://schemas.microsoft.com/office/powerpoint/2010/main" val="40921180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A832932-5F41-4948-8EF4-3258203C0E9C}" type="datetimeFigureOut">
              <a:rPr lang="en-US" smtClean="0"/>
              <a:t>6/6/19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8737FD0-13D2-4093-85F4-85EE4C8767EF}" type="slidenum">
              <a:rPr lang="en-US" smtClean="0"/>
              <a:t>‹#›</a:t>
            </a:fld>
            <a:endParaRPr lang="en-US"/>
          </a:p>
        </p:txBody>
      </p:sp>
    </p:spTree>
    <p:extLst>
      <p:ext uri="{BB962C8B-B14F-4D97-AF65-F5344CB8AC3E}">
        <p14:creationId xmlns:p14="http://schemas.microsoft.com/office/powerpoint/2010/main" val="433320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A9C1A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832932-5F41-4948-8EF4-3258203C0E9C}" type="datetimeFigureOut">
              <a:rPr lang="en-US" smtClean="0"/>
              <a:t>6/6/19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737FD0-13D2-4093-85F4-85EE4C8767EF}" type="slidenum">
              <a:rPr lang="en-US" smtClean="0"/>
              <a:t>‹#›</a:t>
            </a:fld>
            <a:endParaRPr lang="en-US"/>
          </a:p>
        </p:txBody>
      </p:sp>
    </p:spTree>
    <p:extLst>
      <p:ext uri="{BB962C8B-B14F-4D97-AF65-F5344CB8AC3E}">
        <p14:creationId xmlns:p14="http://schemas.microsoft.com/office/powerpoint/2010/main" val="12354817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digitalhistory.acs.unr.edu/hist300a/sp2016/iranianrevolution/"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5" Type="http://schemas.openxmlformats.org/officeDocument/2006/relationships/image" Target="../media/image11.png"/><Relationship Id="rId4" Type="http://schemas.openxmlformats.org/officeDocument/2006/relationships/notesSlide" Target="../notesSlides/notesSlide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3197570-B101-804E-AF1E-940851BCCC5F}"/>
              </a:ext>
            </a:extLst>
          </p:cNvPr>
          <p:cNvPicPr>
            <a:picLocks noChangeAspect="1"/>
          </p:cNvPicPr>
          <p:nvPr/>
        </p:nvPicPr>
        <p:blipFill>
          <a:blip r:embed="rId3"/>
          <a:stretch>
            <a:fillRect/>
          </a:stretch>
        </p:blipFill>
        <p:spPr>
          <a:xfrm>
            <a:off x="-365479" y="-588035"/>
            <a:ext cx="12938479" cy="7446035"/>
          </a:xfrm>
          <a:prstGeom prst="rect">
            <a:avLst/>
          </a:prstGeom>
        </p:spPr>
      </p:pic>
      <p:sp>
        <p:nvSpPr>
          <p:cNvPr id="3" name="Rectangle 2">
            <a:extLst>
              <a:ext uri="{FF2B5EF4-FFF2-40B4-BE49-F238E27FC236}">
                <a16:creationId xmlns:a16="http://schemas.microsoft.com/office/drawing/2014/main" id="{DB4C029D-090C-5D4F-ADC6-05B037017E90}"/>
              </a:ext>
            </a:extLst>
          </p:cNvPr>
          <p:cNvSpPr/>
          <p:nvPr/>
        </p:nvSpPr>
        <p:spPr>
          <a:xfrm>
            <a:off x="-365479" y="-558800"/>
            <a:ext cx="13497279" cy="7416800"/>
          </a:xfrm>
          <a:prstGeom prst="rect">
            <a:avLst/>
          </a:prstGeom>
          <a:gradFill>
            <a:gsLst>
              <a:gs pos="26000">
                <a:srgbClr val="A9C1A6"/>
              </a:gs>
              <a:gs pos="100000">
                <a:schemeClr val="bg1">
                  <a:alpha val="0"/>
                </a:schemeClr>
              </a:gs>
            </a:gsLst>
            <a:lin ang="27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330200" y="-203200"/>
            <a:ext cx="10210800" cy="5588000"/>
          </a:xfrm>
        </p:spPr>
        <p:txBody>
          <a:bodyPr>
            <a:normAutofit fontScale="90000"/>
          </a:bodyPr>
          <a:lstStyle/>
          <a:p>
            <a:pPr algn="l"/>
            <a:r>
              <a:rPr lang="en-US" sz="8000" b="1" dirty="0">
                <a:solidFill>
                  <a:schemeClr val="bg2">
                    <a:lumMod val="25000"/>
                  </a:schemeClr>
                </a:solidFill>
              </a:rPr>
              <a:t>We’re STEAMED!</a:t>
            </a:r>
            <a:br>
              <a:rPr lang="en-US" b="1" dirty="0">
                <a:solidFill>
                  <a:schemeClr val="bg2">
                    <a:lumMod val="25000"/>
                  </a:schemeClr>
                </a:solidFill>
              </a:rPr>
            </a:br>
            <a:r>
              <a:rPr lang="en-US" sz="5400" b="1" dirty="0">
                <a:solidFill>
                  <a:schemeClr val="bg2">
                    <a:lumMod val="25000"/>
                  </a:schemeClr>
                </a:solidFill>
              </a:rPr>
              <a:t>A call for balancing technical instruction and disciplinary content in the digital humanities</a:t>
            </a:r>
            <a:br>
              <a:rPr lang="en-US" sz="5400" b="1" dirty="0">
                <a:solidFill>
                  <a:schemeClr val="bg2">
                    <a:lumMod val="25000"/>
                  </a:schemeClr>
                </a:solidFill>
              </a:rPr>
            </a:br>
            <a:br>
              <a:rPr lang="en-US" sz="5400" b="1" dirty="0">
                <a:solidFill>
                  <a:schemeClr val="bg2">
                    <a:lumMod val="25000"/>
                  </a:schemeClr>
                </a:solidFill>
              </a:rPr>
            </a:br>
            <a:r>
              <a:rPr lang="en-US" sz="5400" b="1" dirty="0">
                <a:solidFill>
                  <a:schemeClr val="bg2">
                    <a:lumMod val="25000"/>
                  </a:schemeClr>
                </a:solidFill>
              </a:rPr>
              <a:t>Christopher Church</a:t>
            </a:r>
            <a:br>
              <a:rPr lang="en-US" sz="5400" b="1" dirty="0">
                <a:solidFill>
                  <a:schemeClr val="bg2">
                    <a:lumMod val="25000"/>
                  </a:schemeClr>
                </a:solidFill>
              </a:rPr>
            </a:br>
            <a:r>
              <a:rPr lang="en-US" sz="5400" b="1" dirty="0">
                <a:solidFill>
                  <a:schemeClr val="bg2">
                    <a:lumMod val="25000"/>
                  </a:schemeClr>
                </a:solidFill>
              </a:rPr>
              <a:t>Katherine Hepworth</a:t>
            </a:r>
            <a:endParaRPr lang="en-US" dirty="0">
              <a:solidFill>
                <a:schemeClr val="bg2">
                  <a:lumMod val="25000"/>
                </a:schemeClr>
              </a:solidFill>
            </a:endParaRPr>
          </a:p>
        </p:txBody>
      </p:sp>
    </p:spTree>
    <p:extLst>
      <p:ext uri="{BB962C8B-B14F-4D97-AF65-F5344CB8AC3E}">
        <p14:creationId xmlns:p14="http://schemas.microsoft.com/office/powerpoint/2010/main" val="36096197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Picture 4"/>
          <p:cNvPicPr>
            <a:picLocks noChangeAspect="1"/>
          </p:cNvPicPr>
          <p:nvPr/>
        </p:nvPicPr>
        <p:blipFill>
          <a:blip r:embed="rId3"/>
          <a:stretch>
            <a:fillRect/>
          </a:stretch>
        </p:blipFill>
        <p:spPr>
          <a:xfrm>
            <a:off x="14751" y="6153150"/>
            <a:ext cx="1914525" cy="704850"/>
          </a:xfrm>
          <a:prstGeom prst="rect">
            <a:avLst/>
          </a:prstGeom>
        </p:spPr>
      </p:pic>
      <p:pic>
        <p:nvPicPr>
          <p:cNvPr id="4" name="Picture 3"/>
          <p:cNvPicPr>
            <a:picLocks noChangeAspect="1"/>
          </p:cNvPicPr>
          <p:nvPr/>
        </p:nvPicPr>
        <p:blipFill>
          <a:blip r:embed="rId4"/>
          <a:stretch>
            <a:fillRect/>
          </a:stretch>
        </p:blipFill>
        <p:spPr>
          <a:xfrm>
            <a:off x="14751" y="29369"/>
            <a:ext cx="12177249" cy="6147594"/>
          </a:xfrm>
          <a:prstGeom prst="rect">
            <a:avLst/>
          </a:prstGeom>
        </p:spPr>
      </p:pic>
      <p:sp>
        <p:nvSpPr>
          <p:cNvPr id="7" name="Rectangle 6"/>
          <p:cNvSpPr/>
          <p:nvPr/>
        </p:nvSpPr>
        <p:spPr>
          <a:xfrm>
            <a:off x="6787315" y="6371987"/>
            <a:ext cx="5404685" cy="369332"/>
          </a:xfrm>
          <a:prstGeom prst="rect">
            <a:avLst/>
          </a:prstGeom>
        </p:spPr>
        <p:txBody>
          <a:bodyPr wrap="none">
            <a:spAutoFit/>
          </a:bodyPr>
          <a:lstStyle/>
          <a:p>
            <a:r>
              <a:rPr lang="en-US" dirty="0"/>
              <a:t>http://ecdl.org/policy-publications/digital-native-fallacy</a:t>
            </a:r>
          </a:p>
        </p:txBody>
      </p:sp>
    </p:spTree>
    <p:extLst>
      <p:ext uri="{BB962C8B-B14F-4D97-AF65-F5344CB8AC3E}">
        <p14:creationId xmlns:p14="http://schemas.microsoft.com/office/powerpoint/2010/main" val="1159818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609599" y="6976"/>
            <a:ext cx="11248571" cy="6851024"/>
          </a:xfrm>
          <a:prstGeom prst="rect">
            <a:avLst/>
          </a:prstGeom>
        </p:spPr>
      </p:pic>
    </p:spTree>
    <p:extLst>
      <p:ext uri="{BB962C8B-B14F-4D97-AF65-F5344CB8AC3E}">
        <p14:creationId xmlns:p14="http://schemas.microsoft.com/office/powerpoint/2010/main" val="39789364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pPr>
              <a:lnSpc>
                <a:spcPct val="130000"/>
              </a:lnSpc>
            </a:pPr>
            <a:r>
              <a:rPr lang="en-US" sz="4000" b="1" dirty="0"/>
              <a:t>Teaching Model: STEAM</a:t>
            </a:r>
            <a:br>
              <a:rPr lang="en-US" sz="4000" b="1" dirty="0"/>
            </a:br>
            <a:br>
              <a:rPr lang="en-US" sz="4000" b="1" dirty="0"/>
            </a:br>
            <a:br>
              <a:rPr lang="en-US" sz="4000" dirty="0"/>
            </a:br>
            <a:endParaRPr lang="en-US" sz="4000" b="1" dirty="0"/>
          </a:p>
        </p:txBody>
      </p:sp>
    </p:spTree>
    <p:extLst>
      <p:ext uri="{BB962C8B-B14F-4D97-AF65-F5344CB8AC3E}">
        <p14:creationId xmlns:p14="http://schemas.microsoft.com/office/powerpoint/2010/main" val="2361953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pPr>
              <a:lnSpc>
                <a:spcPct val="130000"/>
              </a:lnSpc>
            </a:pPr>
            <a:r>
              <a:rPr lang="en-US" sz="4000" b="1" dirty="0"/>
              <a:t>Teaching Model: STEAM</a:t>
            </a:r>
            <a:br>
              <a:rPr lang="en-US" sz="4000" b="1" dirty="0"/>
            </a:br>
            <a:br>
              <a:rPr lang="en-US" sz="4000" b="1" dirty="0"/>
            </a:br>
            <a:r>
              <a:rPr lang="en-US" sz="4000" dirty="0"/>
              <a:t>Science</a:t>
            </a:r>
            <a:br>
              <a:rPr lang="en-US" sz="4000" dirty="0"/>
            </a:br>
            <a:endParaRPr lang="en-US" sz="4000" b="1" dirty="0"/>
          </a:p>
        </p:txBody>
      </p:sp>
    </p:spTree>
    <p:extLst>
      <p:ext uri="{BB962C8B-B14F-4D97-AF65-F5344CB8AC3E}">
        <p14:creationId xmlns:p14="http://schemas.microsoft.com/office/powerpoint/2010/main" val="2900691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pPr>
              <a:lnSpc>
                <a:spcPct val="130000"/>
              </a:lnSpc>
            </a:pPr>
            <a:r>
              <a:rPr lang="en-US" sz="4000" b="1" dirty="0"/>
              <a:t>Teaching Model: STEAM</a:t>
            </a:r>
            <a:br>
              <a:rPr lang="en-US" sz="4000" b="1" dirty="0"/>
            </a:br>
            <a:br>
              <a:rPr lang="en-US" sz="4000" b="1" dirty="0"/>
            </a:br>
            <a:r>
              <a:rPr lang="en-US" sz="4000" dirty="0"/>
              <a:t>Science</a:t>
            </a:r>
            <a:br>
              <a:rPr lang="en-US" sz="4000" dirty="0"/>
            </a:br>
            <a:r>
              <a:rPr lang="en-US" sz="4000" dirty="0"/>
              <a:t>Technology</a:t>
            </a:r>
            <a:br>
              <a:rPr lang="en-US" sz="4000" dirty="0"/>
            </a:br>
            <a:endParaRPr lang="en-US" sz="4000" b="1" dirty="0"/>
          </a:p>
        </p:txBody>
      </p:sp>
    </p:spTree>
    <p:extLst>
      <p:ext uri="{BB962C8B-B14F-4D97-AF65-F5344CB8AC3E}">
        <p14:creationId xmlns:p14="http://schemas.microsoft.com/office/powerpoint/2010/main" val="352630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pPr>
              <a:lnSpc>
                <a:spcPct val="130000"/>
              </a:lnSpc>
            </a:pPr>
            <a:r>
              <a:rPr lang="en-US" sz="4000" b="1" dirty="0"/>
              <a:t>Teaching Model: STEAM</a:t>
            </a:r>
            <a:br>
              <a:rPr lang="en-US" sz="4000" b="1" dirty="0"/>
            </a:br>
            <a:br>
              <a:rPr lang="en-US" sz="4000" b="1" dirty="0"/>
            </a:br>
            <a:r>
              <a:rPr lang="en-US" sz="4000" dirty="0"/>
              <a:t>Science</a:t>
            </a:r>
            <a:br>
              <a:rPr lang="en-US" sz="4000" dirty="0"/>
            </a:br>
            <a:r>
              <a:rPr lang="en-US" sz="4000" dirty="0"/>
              <a:t>Technology</a:t>
            </a:r>
            <a:br>
              <a:rPr lang="en-US" sz="4000" dirty="0"/>
            </a:br>
            <a:r>
              <a:rPr lang="en-US" sz="4000" dirty="0"/>
              <a:t>Education </a:t>
            </a:r>
            <a:br>
              <a:rPr lang="en-US" sz="4000" dirty="0"/>
            </a:br>
            <a:endParaRPr lang="en-US" sz="4000" b="1" dirty="0"/>
          </a:p>
        </p:txBody>
      </p:sp>
    </p:spTree>
    <p:extLst>
      <p:ext uri="{BB962C8B-B14F-4D97-AF65-F5344CB8AC3E}">
        <p14:creationId xmlns:p14="http://schemas.microsoft.com/office/powerpoint/2010/main" val="3983021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pPr>
              <a:lnSpc>
                <a:spcPct val="130000"/>
              </a:lnSpc>
            </a:pPr>
            <a:r>
              <a:rPr lang="en-US" sz="4000" b="1" dirty="0"/>
              <a:t>Teaching Model: STEAM</a:t>
            </a:r>
            <a:br>
              <a:rPr lang="en-US" sz="4000" b="1" dirty="0"/>
            </a:br>
            <a:br>
              <a:rPr lang="en-US" sz="4000" b="1" dirty="0"/>
            </a:br>
            <a:r>
              <a:rPr lang="en-US" sz="4000" dirty="0"/>
              <a:t>Science</a:t>
            </a:r>
            <a:br>
              <a:rPr lang="en-US" sz="4000" dirty="0"/>
            </a:br>
            <a:r>
              <a:rPr lang="en-US" sz="4000" dirty="0"/>
              <a:t>Technology</a:t>
            </a:r>
            <a:br>
              <a:rPr lang="en-US" sz="4000" dirty="0"/>
            </a:br>
            <a:r>
              <a:rPr lang="en-US" sz="4000" dirty="0"/>
              <a:t>Education </a:t>
            </a:r>
            <a:br>
              <a:rPr lang="en-US" sz="4000" dirty="0"/>
            </a:br>
            <a:r>
              <a:rPr lang="en-US" sz="4000" b="1" dirty="0"/>
              <a:t>Art</a:t>
            </a:r>
          </a:p>
        </p:txBody>
      </p:sp>
    </p:spTree>
    <p:extLst>
      <p:ext uri="{BB962C8B-B14F-4D97-AF65-F5344CB8AC3E}">
        <p14:creationId xmlns:p14="http://schemas.microsoft.com/office/powerpoint/2010/main" val="2987886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4FA3C2E-3EAC-4444-9BC5-BAEDDC123C7E}"/>
              </a:ext>
            </a:extLst>
          </p:cNvPr>
          <p:cNvSpPr>
            <a:spLocks noGrp="1"/>
          </p:cNvSpPr>
          <p:nvPr>
            <p:ph type="title"/>
          </p:nvPr>
        </p:nvSpPr>
        <p:spPr>
          <a:xfrm>
            <a:off x="838200" y="365125"/>
            <a:ext cx="10515600" cy="6086475"/>
          </a:xfrm>
        </p:spPr>
        <p:txBody>
          <a:bodyPr anchor="t">
            <a:normAutofit/>
          </a:bodyPr>
          <a:lstStyle/>
          <a:p>
            <a:r>
              <a:rPr lang="en-US" sz="4000" b="1" dirty="0"/>
              <a:t>Teaching Model: STEAM</a:t>
            </a:r>
            <a:br>
              <a:rPr lang="en-US" sz="4000" b="1" dirty="0"/>
            </a:br>
            <a:br>
              <a:rPr lang="en-US" sz="4000" dirty="0"/>
            </a:br>
            <a:r>
              <a:rPr lang="en-US" sz="4000" dirty="0"/>
              <a:t>Started in 2006</a:t>
            </a:r>
          </a:p>
        </p:txBody>
      </p:sp>
    </p:spTree>
    <p:extLst>
      <p:ext uri="{BB962C8B-B14F-4D97-AF65-F5344CB8AC3E}">
        <p14:creationId xmlns:p14="http://schemas.microsoft.com/office/powerpoint/2010/main" val="34901611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4FA3C2E-3EAC-4444-9BC5-BAEDDC123C7E}"/>
              </a:ext>
            </a:extLst>
          </p:cNvPr>
          <p:cNvSpPr>
            <a:spLocks noGrp="1"/>
          </p:cNvSpPr>
          <p:nvPr>
            <p:ph type="title"/>
          </p:nvPr>
        </p:nvSpPr>
        <p:spPr>
          <a:xfrm>
            <a:off x="838200" y="365125"/>
            <a:ext cx="10515600" cy="6086475"/>
          </a:xfrm>
        </p:spPr>
        <p:txBody>
          <a:bodyPr anchor="t">
            <a:normAutofit/>
          </a:bodyPr>
          <a:lstStyle/>
          <a:p>
            <a:r>
              <a:rPr lang="en-US" sz="4000" b="1" dirty="0"/>
              <a:t>Teaching Model: STEAM</a:t>
            </a:r>
            <a:br>
              <a:rPr lang="en-US" sz="4000" b="1" dirty="0"/>
            </a:br>
            <a:br>
              <a:rPr lang="en-US" sz="4000" dirty="0"/>
            </a:br>
            <a:r>
              <a:rPr lang="en-US" sz="4000" dirty="0"/>
              <a:t>Started in 2006</a:t>
            </a:r>
            <a:br>
              <a:rPr lang="en-US" sz="4000" dirty="0"/>
            </a:br>
            <a:r>
              <a:rPr lang="en-US" sz="4000" dirty="0"/>
              <a:t>Design incorporated in 2010</a:t>
            </a:r>
          </a:p>
        </p:txBody>
      </p:sp>
    </p:spTree>
    <p:extLst>
      <p:ext uri="{BB962C8B-B14F-4D97-AF65-F5344CB8AC3E}">
        <p14:creationId xmlns:p14="http://schemas.microsoft.com/office/powerpoint/2010/main" val="23363446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r>
              <a:rPr lang="en-US" sz="4000" b="1" dirty="0"/>
              <a:t>Teaching Model: STEAM</a:t>
            </a:r>
            <a:br>
              <a:rPr lang="en-US" sz="4000" b="1" dirty="0"/>
            </a:br>
            <a:br>
              <a:rPr lang="en-US" sz="4000" b="1" dirty="0"/>
            </a:br>
            <a:r>
              <a:rPr lang="en-US" sz="4000" dirty="0"/>
              <a:t>Science</a:t>
            </a:r>
            <a:br>
              <a:rPr lang="en-US" sz="4000" dirty="0"/>
            </a:br>
            <a:r>
              <a:rPr lang="en-US" sz="4000" dirty="0"/>
              <a:t>Technology</a:t>
            </a:r>
            <a:br>
              <a:rPr lang="en-US" sz="4000" dirty="0"/>
            </a:br>
            <a:r>
              <a:rPr lang="en-US" sz="4000" dirty="0"/>
              <a:t>Education </a:t>
            </a:r>
            <a:br>
              <a:rPr lang="en-US" sz="4000" dirty="0"/>
            </a:br>
            <a:r>
              <a:rPr lang="en-US" sz="4000" dirty="0"/>
              <a:t>Art </a:t>
            </a:r>
            <a:r>
              <a:rPr lang="en-US" sz="4000" b="1" dirty="0"/>
              <a:t>+ Design</a:t>
            </a:r>
          </a:p>
        </p:txBody>
      </p:sp>
    </p:spTree>
    <p:extLst>
      <p:ext uri="{BB962C8B-B14F-4D97-AF65-F5344CB8AC3E}">
        <p14:creationId xmlns:p14="http://schemas.microsoft.com/office/powerpoint/2010/main" val="1604448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5D1520C-0CD9-AB4F-9DAF-43D17BFECF42}"/>
              </a:ext>
            </a:extLst>
          </p:cNvPr>
          <p:cNvSpPr>
            <a:spLocks noGrp="1"/>
          </p:cNvSpPr>
          <p:nvPr>
            <p:ph type="title"/>
          </p:nvPr>
        </p:nvSpPr>
        <p:spPr>
          <a:xfrm>
            <a:off x="838200" y="365125"/>
            <a:ext cx="10515600" cy="6086475"/>
          </a:xfrm>
        </p:spPr>
        <p:txBody>
          <a:bodyPr anchor="t">
            <a:normAutofit/>
          </a:bodyPr>
          <a:lstStyle/>
          <a:p>
            <a:pPr>
              <a:lnSpc>
                <a:spcPct val="130000"/>
              </a:lnSpc>
            </a:pPr>
            <a:r>
              <a:rPr lang="en-US" sz="4000" b="1" dirty="0"/>
              <a:t>Overview</a:t>
            </a:r>
            <a:br>
              <a:rPr lang="en-US" sz="4000" b="1" dirty="0"/>
            </a:br>
            <a:br>
              <a:rPr lang="en-US" sz="4000" dirty="0"/>
            </a:br>
            <a:endParaRPr lang="en-US" sz="4000" dirty="0"/>
          </a:p>
        </p:txBody>
      </p:sp>
    </p:spTree>
    <p:extLst>
      <p:ext uri="{BB962C8B-B14F-4D97-AF65-F5344CB8AC3E}">
        <p14:creationId xmlns:p14="http://schemas.microsoft.com/office/powerpoint/2010/main" val="35253011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r>
              <a:rPr lang="en-US" sz="4000" b="1" dirty="0"/>
              <a:t>Two Courses</a:t>
            </a:r>
            <a:br>
              <a:rPr lang="en-US" sz="4000" b="1" dirty="0"/>
            </a:br>
            <a:br>
              <a:rPr lang="en-US" sz="4000" b="1" dirty="0"/>
            </a:br>
            <a:endParaRPr lang="en-US" sz="4000" b="1" dirty="0"/>
          </a:p>
        </p:txBody>
      </p:sp>
    </p:spTree>
    <p:extLst>
      <p:ext uri="{BB962C8B-B14F-4D97-AF65-F5344CB8AC3E}">
        <p14:creationId xmlns:p14="http://schemas.microsoft.com/office/powerpoint/2010/main" val="10249080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r>
              <a:rPr lang="en-US" sz="4000" b="1" dirty="0"/>
              <a:t>Two Courses</a:t>
            </a:r>
            <a:br>
              <a:rPr lang="en-US" sz="4000" b="1" dirty="0"/>
            </a:br>
            <a:br>
              <a:rPr lang="en-US" sz="4000" b="1" dirty="0"/>
            </a:br>
            <a:r>
              <a:rPr lang="en-US" sz="4000" dirty="0"/>
              <a:t>HIST300a</a:t>
            </a:r>
            <a:br>
              <a:rPr lang="en-US" sz="4000" dirty="0"/>
            </a:br>
            <a:r>
              <a:rPr lang="en-US" sz="4000" dirty="0"/>
              <a:t>Digitizing History</a:t>
            </a:r>
            <a:br>
              <a:rPr lang="en-US" sz="4000" dirty="0"/>
            </a:br>
            <a:br>
              <a:rPr lang="en-US" sz="4000" dirty="0"/>
            </a:br>
            <a:endParaRPr lang="en-US" sz="4000" b="1" dirty="0"/>
          </a:p>
        </p:txBody>
      </p:sp>
    </p:spTree>
    <p:extLst>
      <p:ext uri="{BB962C8B-B14F-4D97-AF65-F5344CB8AC3E}">
        <p14:creationId xmlns:p14="http://schemas.microsoft.com/office/powerpoint/2010/main" val="8660885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r>
              <a:rPr lang="en-US" sz="4000" b="1" dirty="0"/>
              <a:t>Two Courses</a:t>
            </a:r>
            <a:br>
              <a:rPr lang="en-US" sz="4000" b="1" dirty="0"/>
            </a:br>
            <a:br>
              <a:rPr lang="en-US" sz="4000" b="1" dirty="0"/>
            </a:br>
            <a:r>
              <a:rPr lang="en-US" sz="4000" dirty="0">
                <a:solidFill>
                  <a:schemeClr val="bg1">
                    <a:lumMod val="50000"/>
                  </a:schemeClr>
                </a:solidFill>
              </a:rPr>
              <a:t>HIST300a</a:t>
            </a:r>
            <a:br>
              <a:rPr lang="en-US" sz="4000" dirty="0">
                <a:solidFill>
                  <a:schemeClr val="bg1">
                    <a:lumMod val="50000"/>
                  </a:schemeClr>
                </a:solidFill>
              </a:rPr>
            </a:br>
            <a:r>
              <a:rPr lang="en-US" sz="4000" dirty="0">
                <a:solidFill>
                  <a:schemeClr val="bg1">
                    <a:lumMod val="50000"/>
                  </a:schemeClr>
                </a:solidFill>
              </a:rPr>
              <a:t>Digitizing History</a:t>
            </a:r>
            <a:br>
              <a:rPr lang="en-US" sz="4000" dirty="0">
                <a:solidFill>
                  <a:schemeClr val="bg1">
                    <a:lumMod val="65000"/>
                  </a:schemeClr>
                </a:solidFill>
              </a:rPr>
            </a:br>
            <a:br>
              <a:rPr lang="en-US" sz="4000" dirty="0"/>
            </a:br>
            <a:r>
              <a:rPr lang="en-US" sz="4000" dirty="0"/>
              <a:t>JOUR/HIST308</a:t>
            </a:r>
            <a:br>
              <a:rPr lang="en-US" sz="4000" dirty="0"/>
            </a:br>
            <a:r>
              <a:rPr lang="en-US" sz="4000" dirty="0"/>
              <a:t>Web Design for Social Engagement</a:t>
            </a:r>
            <a:endParaRPr lang="en-US" sz="4000" b="1" dirty="0"/>
          </a:p>
        </p:txBody>
      </p:sp>
    </p:spTree>
    <p:extLst>
      <p:ext uri="{BB962C8B-B14F-4D97-AF65-F5344CB8AC3E}">
        <p14:creationId xmlns:p14="http://schemas.microsoft.com/office/powerpoint/2010/main" val="12566159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pPr>
              <a:lnSpc>
                <a:spcPct val="130000"/>
              </a:lnSpc>
            </a:pPr>
            <a:r>
              <a:rPr lang="en-US" sz="4000" b="1" dirty="0"/>
              <a:t>Two Courses</a:t>
            </a:r>
            <a:br>
              <a:rPr lang="en-US" sz="4000" b="1" dirty="0"/>
            </a:br>
            <a:br>
              <a:rPr lang="en-US" sz="4000" dirty="0"/>
            </a:br>
            <a:r>
              <a:rPr lang="en-US" sz="4000" dirty="0">
                <a:solidFill>
                  <a:schemeClr val="bg1">
                    <a:lumMod val="75000"/>
                  </a:schemeClr>
                </a:solidFill>
              </a:rPr>
              <a:t>Project-based</a:t>
            </a:r>
            <a:br>
              <a:rPr lang="en-US" sz="4000" dirty="0"/>
            </a:br>
            <a:r>
              <a:rPr lang="en-US" sz="4000" dirty="0"/>
              <a:t>Service learning</a:t>
            </a:r>
            <a:br>
              <a:rPr lang="en-US" sz="4000" dirty="0"/>
            </a:br>
            <a:endParaRPr lang="en-US" sz="4000" b="1" dirty="0"/>
          </a:p>
        </p:txBody>
      </p:sp>
    </p:spTree>
    <p:extLst>
      <p:ext uri="{BB962C8B-B14F-4D97-AF65-F5344CB8AC3E}">
        <p14:creationId xmlns:p14="http://schemas.microsoft.com/office/powerpoint/2010/main" val="40404465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pPr>
              <a:lnSpc>
                <a:spcPct val="130000"/>
              </a:lnSpc>
            </a:pPr>
            <a:r>
              <a:rPr lang="en-US" sz="4000" b="1" dirty="0"/>
              <a:t>Two Courses</a:t>
            </a:r>
            <a:br>
              <a:rPr lang="en-US" sz="4000" b="1" dirty="0"/>
            </a:br>
            <a:br>
              <a:rPr lang="en-US" sz="4000" dirty="0"/>
            </a:br>
            <a:r>
              <a:rPr lang="en-US" sz="4000" dirty="0"/>
              <a:t>Project-based</a:t>
            </a:r>
            <a:br>
              <a:rPr lang="en-US" sz="4000" dirty="0"/>
            </a:br>
            <a:br>
              <a:rPr lang="en-US" sz="4000" dirty="0"/>
            </a:br>
            <a:endParaRPr lang="en-US" sz="4000" b="1" dirty="0"/>
          </a:p>
        </p:txBody>
      </p:sp>
    </p:spTree>
    <p:extLst>
      <p:ext uri="{BB962C8B-B14F-4D97-AF65-F5344CB8AC3E}">
        <p14:creationId xmlns:p14="http://schemas.microsoft.com/office/powerpoint/2010/main" val="16109793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pPr>
              <a:lnSpc>
                <a:spcPct val="130000"/>
              </a:lnSpc>
            </a:pPr>
            <a:r>
              <a:rPr lang="en-US" sz="4000" b="1" dirty="0"/>
              <a:t>Two Courses</a:t>
            </a:r>
            <a:br>
              <a:rPr lang="en-US" sz="4000" b="1" dirty="0"/>
            </a:br>
            <a:br>
              <a:rPr lang="en-US" sz="4000" dirty="0"/>
            </a:br>
            <a:r>
              <a:rPr lang="en-US" sz="4000" dirty="0">
                <a:solidFill>
                  <a:schemeClr val="bg1">
                    <a:lumMod val="50000"/>
                  </a:schemeClr>
                </a:solidFill>
              </a:rPr>
              <a:t>Project-based</a:t>
            </a:r>
            <a:br>
              <a:rPr lang="en-US" sz="4000" dirty="0">
                <a:solidFill>
                  <a:schemeClr val="bg1">
                    <a:lumMod val="50000"/>
                  </a:schemeClr>
                </a:solidFill>
              </a:rPr>
            </a:br>
            <a:r>
              <a:rPr lang="en-US" sz="4000" dirty="0"/>
              <a:t>Service learning</a:t>
            </a:r>
            <a:br>
              <a:rPr lang="en-US" sz="4000" dirty="0"/>
            </a:br>
            <a:br>
              <a:rPr lang="en-US" sz="4000" dirty="0"/>
            </a:br>
            <a:endParaRPr lang="en-US" sz="4000" b="1" dirty="0"/>
          </a:p>
        </p:txBody>
      </p:sp>
    </p:spTree>
    <p:extLst>
      <p:ext uri="{BB962C8B-B14F-4D97-AF65-F5344CB8AC3E}">
        <p14:creationId xmlns:p14="http://schemas.microsoft.com/office/powerpoint/2010/main" val="2996002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pPr>
              <a:lnSpc>
                <a:spcPct val="130000"/>
              </a:lnSpc>
            </a:pPr>
            <a:r>
              <a:rPr lang="en-US" sz="4000" b="1" dirty="0"/>
              <a:t>Two Courses</a:t>
            </a:r>
            <a:br>
              <a:rPr lang="en-US" sz="4000" b="1" dirty="0"/>
            </a:br>
            <a:br>
              <a:rPr lang="en-US" sz="4000" dirty="0"/>
            </a:br>
            <a:r>
              <a:rPr lang="en-US" sz="4000" dirty="0">
                <a:solidFill>
                  <a:schemeClr val="bg1">
                    <a:lumMod val="50000"/>
                  </a:schemeClr>
                </a:solidFill>
              </a:rPr>
              <a:t>Project-based</a:t>
            </a:r>
            <a:br>
              <a:rPr lang="en-US" sz="4000" dirty="0">
                <a:solidFill>
                  <a:schemeClr val="bg1">
                    <a:lumMod val="50000"/>
                  </a:schemeClr>
                </a:solidFill>
              </a:rPr>
            </a:br>
            <a:r>
              <a:rPr lang="en-US" sz="4000" dirty="0">
                <a:solidFill>
                  <a:schemeClr val="bg1">
                    <a:lumMod val="50000"/>
                  </a:schemeClr>
                </a:solidFill>
              </a:rPr>
              <a:t>Service learning</a:t>
            </a:r>
            <a:br>
              <a:rPr lang="en-US" sz="4000" dirty="0"/>
            </a:br>
            <a:r>
              <a:rPr lang="en-US" sz="4000" dirty="0"/>
              <a:t>Interdisciplinary domain instruction</a:t>
            </a:r>
            <a:br>
              <a:rPr lang="en-US" sz="4000" dirty="0"/>
            </a:br>
            <a:endParaRPr lang="en-US" sz="4000" b="1" dirty="0"/>
          </a:p>
        </p:txBody>
      </p:sp>
    </p:spTree>
    <p:extLst>
      <p:ext uri="{BB962C8B-B14F-4D97-AF65-F5344CB8AC3E}">
        <p14:creationId xmlns:p14="http://schemas.microsoft.com/office/powerpoint/2010/main" val="16124986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pPr>
              <a:lnSpc>
                <a:spcPct val="130000"/>
              </a:lnSpc>
            </a:pPr>
            <a:r>
              <a:rPr lang="en-US" sz="4000" b="1" dirty="0"/>
              <a:t>Two Courses</a:t>
            </a:r>
            <a:br>
              <a:rPr lang="en-US" sz="4000" b="1" dirty="0"/>
            </a:br>
            <a:br>
              <a:rPr lang="en-US" sz="4000" dirty="0"/>
            </a:br>
            <a:r>
              <a:rPr lang="en-US" sz="4000" dirty="0">
                <a:solidFill>
                  <a:schemeClr val="bg1">
                    <a:lumMod val="50000"/>
                  </a:schemeClr>
                </a:solidFill>
              </a:rPr>
              <a:t>Project-based</a:t>
            </a:r>
            <a:br>
              <a:rPr lang="en-US" sz="4000" dirty="0">
                <a:solidFill>
                  <a:schemeClr val="bg1">
                    <a:lumMod val="50000"/>
                  </a:schemeClr>
                </a:solidFill>
              </a:rPr>
            </a:br>
            <a:r>
              <a:rPr lang="en-US" sz="4000" dirty="0">
                <a:solidFill>
                  <a:schemeClr val="bg1">
                    <a:lumMod val="50000"/>
                  </a:schemeClr>
                </a:solidFill>
              </a:rPr>
              <a:t>Service learning</a:t>
            </a:r>
            <a:br>
              <a:rPr lang="en-US" sz="4000" dirty="0">
                <a:solidFill>
                  <a:schemeClr val="bg1">
                    <a:lumMod val="50000"/>
                  </a:schemeClr>
                </a:solidFill>
              </a:rPr>
            </a:br>
            <a:r>
              <a:rPr lang="en-US" sz="4000" dirty="0">
                <a:solidFill>
                  <a:schemeClr val="bg1">
                    <a:lumMod val="50000"/>
                  </a:schemeClr>
                </a:solidFill>
              </a:rPr>
              <a:t>Interdisciplinary domain instruction</a:t>
            </a:r>
            <a:br>
              <a:rPr lang="en-US" sz="4000" dirty="0">
                <a:solidFill>
                  <a:schemeClr val="bg1">
                    <a:lumMod val="50000"/>
                  </a:schemeClr>
                </a:solidFill>
              </a:rPr>
            </a:br>
            <a:r>
              <a:rPr lang="en-US" sz="4000" dirty="0"/>
              <a:t>Domain instruction + technical instruction </a:t>
            </a:r>
            <a:br>
              <a:rPr lang="en-US" sz="4000" dirty="0"/>
            </a:br>
            <a:endParaRPr lang="en-US" sz="4000" b="1" dirty="0"/>
          </a:p>
        </p:txBody>
      </p:sp>
    </p:spTree>
    <p:extLst>
      <p:ext uri="{BB962C8B-B14F-4D97-AF65-F5344CB8AC3E}">
        <p14:creationId xmlns:p14="http://schemas.microsoft.com/office/powerpoint/2010/main" val="2438698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pPr>
              <a:lnSpc>
                <a:spcPct val="130000"/>
              </a:lnSpc>
            </a:pPr>
            <a:r>
              <a:rPr lang="en-US" sz="4000" b="1" dirty="0"/>
              <a:t>Two Courses</a:t>
            </a:r>
            <a:br>
              <a:rPr lang="en-US" sz="4000" b="1" dirty="0"/>
            </a:br>
            <a:br>
              <a:rPr lang="en-US" sz="4000" dirty="0"/>
            </a:br>
            <a:r>
              <a:rPr lang="en-US" sz="4000" dirty="0">
                <a:solidFill>
                  <a:schemeClr val="bg1">
                    <a:lumMod val="50000"/>
                  </a:schemeClr>
                </a:solidFill>
              </a:rPr>
              <a:t>Project-based</a:t>
            </a:r>
            <a:br>
              <a:rPr lang="en-US" sz="4000" dirty="0">
                <a:solidFill>
                  <a:schemeClr val="bg1">
                    <a:lumMod val="50000"/>
                  </a:schemeClr>
                </a:solidFill>
              </a:rPr>
            </a:br>
            <a:r>
              <a:rPr lang="en-US" sz="4000" dirty="0">
                <a:solidFill>
                  <a:schemeClr val="bg1">
                    <a:lumMod val="50000"/>
                  </a:schemeClr>
                </a:solidFill>
              </a:rPr>
              <a:t>Service learning</a:t>
            </a:r>
            <a:br>
              <a:rPr lang="en-US" sz="4000" dirty="0">
                <a:solidFill>
                  <a:schemeClr val="bg1">
                    <a:lumMod val="50000"/>
                  </a:schemeClr>
                </a:solidFill>
              </a:rPr>
            </a:br>
            <a:r>
              <a:rPr lang="en-US" sz="4000" dirty="0">
                <a:solidFill>
                  <a:schemeClr val="bg1">
                    <a:lumMod val="50000"/>
                  </a:schemeClr>
                </a:solidFill>
              </a:rPr>
              <a:t>Interdisciplinary domain instruction</a:t>
            </a:r>
            <a:br>
              <a:rPr lang="en-US" sz="4000" dirty="0">
                <a:solidFill>
                  <a:schemeClr val="bg1">
                    <a:lumMod val="50000"/>
                  </a:schemeClr>
                </a:solidFill>
              </a:rPr>
            </a:br>
            <a:r>
              <a:rPr lang="en-US" sz="4000" dirty="0">
                <a:solidFill>
                  <a:schemeClr val="bg1">
                    <a:lumMod val="50000"/>
                  </a:schemeClr>
                </a:solidFill>
              </a:rPr>
              <a:t>Domain instruction + technical instruction </a:t>
            </a:r>
            <a:br>
              <a:rPr lang="en-US" sz="4000" dirty="0">
                <a:solidFill>
                  <a:schemeClr val="bg1">
                    <a:lumMod val="50000"/>
                  </a:schemeClr>
                </a:solidFill>
              </a:rPr>
            </a:br>
            <a:r>
              <a:rPr lang="en-US" sz="4000" dirty="0"/>
              <a:t>= Critical Digital Humanities</a:t>
            </a:r>
            <a:endParaRPr lang="en-US" sz="4000" b="1" dirty="0"/>
          </a:p>
        </p:txBody>
      </p:sp>
    </p:spTree>
    <p:extLst>
      <p:ext uri="{BB962C8B-B14F-4D97-AF65-F5344CB8AC3E}">
        <p14:creationId xmlns:p14="http://schemas.microsoft.com/office/powerpoint/2010/main" val="41329986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lstStyle/>
          <a:p>
            <a:r>
              <a:rPr lang="en-US" b="1" dirty="0"/>
              <a:t>Digitizing History</a:t>
            </a:r>
            <a:br>
              <a:rPr lang="en-US" b="1" dirty="0"/>
            </a:br>
            <a:br>
              <a:rPr lang="en-US" b="1" dirty="0"/>
            </a:br>
            <a:endParaRPr lang="en-US" b="1" dirty="0"/>
          </a:p>
        </p:txBody>
      </p:sp>
    </p:spTree>
    <p:extLst>
      <p:ext uri="{BB962C8B-B14F-4D97-AF65-F5344CB8AC3E}">
        <p14:creationId xmlns:p14="http://schemas.microsoft.com/office/powerpoint/2010/main" val="2006759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5D1520C-0CD9-AB4F-9DAF-43D17BFECF42}"/>
              </a:ext>
            </a:extLst>
          </p:cNvPr>
          <p:cNvSpPr>
            <a:spLocks noGrp="1"/>
          </p:cNvSpPr>
          <p:nvPr>
            <p:ph type="title"/>
          </p:nvPr>
        </p:nvSpPr>
        <p:spPr>
          <a:xfrm>
            <a:off x="838200" y="365125"/>
            <a:ext cx="10515600" cy="6086475"/>
          </a:xfrm>
        </p:spPr>
        <p:txBody>
          <a:bodyPr anchor="t">
            <a:normAutofit/>
          </a:bodyPr>
          <a:lstStyle/>
          <a:p>
            <a:pPr>
              <a:lnSpc>
                <a:spcPct val="130000"/>
              </a:lnSpc>
            </a:pPr>
            <a:r>
              <a:rPr lang="en-US" sz="4000" b="1" dirty="0"/>
              <a:t>Overview</a:t>
            </a:r>
            <a:br>
              <a:rPr lang="en-US" sz="4000" b="1" dirty="0"/>
            </a:br>
            <a:br>
              <a:rPr lang="en-US" sz="4000" dirty="0"/>
            </a:br>
            <a:r>
              <a:rPr lang="en-US" sz="4000" dirty="0"/>
              <a:t>Digital Natives?</a:t>
            </a:r>
            <a:br>
              <a:rPr lang="en-US" sz="4000" dirty="0"/>
            </a:br>
            <a:endParaRPr lang="en-US" sz="4000" dirty="0"/>
          </a:p>
        </p:txBody>
      </p:sp>
    </p:spTree>
    <p:extLst>
      <p:ext uri="{BB962C8B-B14F-4D97-AF65-F5344CB8AC3E}">
        <p14:creationId xmlns:p14="http://schemas.microsoft.com/office/powerpoint/2010/main" val="6949793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rotWithShape="1">
          <a:blip r:embed="rId3"/>
          <a:srcRect l="7294" r="4522"/>
          <a:stretch/>
        </p:blipFill>
        <p:spPr>
          <a:xfrm>
            <a:off x="0" y="365125"/>
            <a:ext cx="12211050" cy="6492875"/>
          </a:xfrm>
          <a:prstGeom prst="rect">
            <a:avLst/>
          </a:prstGeom>
        </p:spPr>
      </p:pic>
      <p:sp>
        <p:nvSpPr>
          <p:cNvPr id="5" name="Rectangle 4"/>
          <p:cNvSpPr/>
          <p:nvPr/>
        </p:nvSpPr>
        <p:spPr>
          <a:xfrm>
            <a:off x="2933700" y="0"/>
            <a:ext cx="11715750" cy="646331"/>
          </a:xfrm>
          <a:prstGeom prst="rect">
            <a:avLst/>
          </a:prstGeom>
        </p:spPr>
        <p:txBody>
          <a:bodyPr wrap="square">
            <a:spAutoFit/>
          </a:bodyPr>
          <a:lstStyle/>
          <a:p>
            <a:r>
              <a:rPr lang="en-US" dirty="0">
                <a:hlinkClick r:id="rId4"/>
              </a:rPr>
              <a:t>http://digitalhistory.acs.unr.edu/hist300a/sp2016/iranianrevolution/</a:t>
            </a:r>
            <a:endParaRPr lang="en-US" dirty="0"/>
          </a:p>
          <a:p>
            <a:endParaRPr lang="en-US" dirty="0"/>
          </a:p>
        </p:txBody>
      </p:sp>
    </p:spTree>
    <p:extLst>
      <p:ext uri="{BB962C8B-B14F-4D97-AF65-F5344CB8AC3E}">
        <p14:creationId xmlns:p14="http://schemas.microsoft.com/office/powerpoint/2010/main" val="25871082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rotWithShape="1">
          <a:blip r:embed="rId3"/>
          <a:srcRect t="3872" r="3704"/>
          <a:stretch/>
        </p:blipFill>
        <p:spPr>
          <a:xfrm>
            <a:off x="5458691" y="0"/>
            <a:ext cx="6745141" cy="6797360"/>
          </a:xfrm>
          <a:prstGeom prst="rect">
            <a:avLst/>
          </a:prstGeom>
        </p:spPr>
      </p:pic>
      <p:pic>
        <p:nvPicPr>
          <p:cNvPr id="5" name="Picture 4"/>
          <p:cNvPicPr>
            <a:picLocks noChangeAspect="1"/>
          </p:cNvPicPr>
          <p:nvPr/>
        </p:nvPicPr>
        <p:blipFill rotWithShape="1">
          <a:blip r:embed="rId4"/>
          <a:srcRect l="1166" t="1020"/>
          <a:stretch/>
        </p:blipFill>
        <p:spPr>
          <a:xfrm>
            <a:off x="0" y="0"/>
            <a:ext cx="5944011" cy="6807421"/>
          </a:xfrm>
          <a:prstGeom prst="rect">
            <a:avLst/>
          </a:prstGeom>
        </p:spPr>
      </p:pic>
    </p:spTree>
    <p:extLst>
      <p:ext uri="{BB962C8B-B14F-4D97-AF65-F5344CB8AC3E}">
        <p14:creationId xmlns:p14="http://schemas.microsoft.com/office/powerpoint/2010/main" val="10126600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Full Video 2017">
            <a:hlinkClick r:id="" action="ppaction://media"/>
          </p:cNvPr>
          <p:cNvPicPr>
            <a:picLocks noGrp="1" noChangeAspect="1"/>
          </p:cNvPicPr>
          <p:nvPr>
            <p:ph idx="1"/>
            <a:videoFile r:link="rId1"/>
            <p:extLst>
              <p:ext uri="{DAA4B4D4-6D71-4841-9C94-3DE7FCFB9230}">
                <p14:media xmlns:p14="http://schemas.microsoft.com/office/powerpoint/2010/main" r:embed="rId2">
                  <p14:trim end="4976.6394"/>
                </p14:media>
              </p:ext>
            </p:extLst>
          </p:nvPr>
        </p:nvPicPr>
        <p:blipFill>
          <a:blip r:embed="rId5"/>
          <a:stretch>
            <a:fillRect/>
          </a:stretch>
        </p:blipFill>
        <p:spPr>
          <a:xfrm>
            <a:off x="0" y="0"/>
            <a:ext cx="12192276" cy="6858000"/>
          </a:xfrm>
        </p:spPr>
      </p:pic>
    </p:spTree>
    <p:extLst>
      <p:ext uri="{BB962C8B-B14F-4D97-AF65-F5344CB8AC3E}">
        <p14:creationId xmlns:p14="http://schemas.microsoft.com/office/powerpoint/2010/main" val="2152306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9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lstStyle/>
          <a:p>
            <a:r>
              <a:rPr lang="en-US" b="1" dirty="0"/>
              <a:t>Web Design for Social Engagement</a:t>
            </a:r>
            <a:br>
              <a:rPr lang="en-US" b="1" dirty="0"/>
            </a:br>
            <a:br>
              <a:rPr lang="en-US" b="1" dirty="0"/>
            </a:br>
            <a:endParaRPr lang="en-US" b="1" dirty="0"/>
          </a:p>
        </p:txBody>
      </p:sp>
    </p:spTree>
    <p:extLst>
      <p:ext uri="{BB962C8B-B14F-4D97-AF65-F5344CB8AC3E}">
        <p14:creationId xmlns:p14="http://schemas.microsoft.com/office/powerpoint/2010/main" val="7191116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50A7196-E353-5747-A838-7171A311FB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84" y="622169"/>
            <a:ext cx="12235084" cy="5727831"/>
          </a:xfrm>
          <a:prstGeom prst="rect">
            <a:avLst/>
          </a:prstGeom>
        </p:spPr>
      </p:pic>
    </p:spTree>
    <p:extLst>
      <p:ext uri="{BB962C8B-B14F-4D97-AF65-F5344CB8AC3E}">
        <p14:creationId xmlns:p14="http://schemas.microsoft.com/office/powerpoint/2010/main" val="11596542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88F50F-C7D7-DE4B-9E33-680A92F095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79979"/>
            <a:ext cx="12192000" cy="5698042"/>
          </a:xfrm>
          <a:prstGeom prst="rect">
            <a:avLst/>
          </a:prstGeom>
        </p:spPr>
      </p:pic>
    </p:spTree>
    <p:extLst>
      <p:ext uri="{BB962C8B-B14F-4D97-AF65-F5344CB8AC3E}">
        <p14:creationId xmlns:p14="http://schemas.microsoft.com/office/powerpoint/2010/main" val="38572626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rmAutofit/>
          </a:bodyPr>
          <a:lstStyle/>
          <a:p>
            <a:r>
              <a:rPr lang="en-US" sz="4000" b="1" dirty="0"/>
              <a:t>Lessons Learned</a:t>
            </a:r>
            <a:br>
              <a:rPr lang="en-US" sz="4000" b="1" dirty="0"/>
            </a:br>
            <a:br>
              <a:rPr lang="en-US" sz="4000" b="1" dirty="0"/>
            </a:br>
            <a:endParaRPr lang="en-US" sz="4000" b="1" dirty="0"/>
          </a:p>
        </p:txBody>
      </p:sp>
    </p:spTree>
    <p:extLst>
      <p:ext uri="{BB962C8B-B14F-4D97-AF65-F5344CB8AC3E}">
        <p14:creationId xmlns:p14="http://schemas.microsoft.com/office/powerpoint/2010/main" val="35484875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Autofit/>
          </a:bodyPr>
          <a:lstStyle/>
          <a:p>
            <a:pPr>
              <a:lnSpc>
                <a:spcPct val="130000"/>
              </a:lnSpc>
            </a:pPr>
            <a:r>
              <a:rPr lang="en-US" sz="4000" b="1" dirty="0"/>
              <a:t>Lessons Learned</a:t>
            </a:r>
            <a:br>
              <a:rPr lang="en-US" sz="4000" b="1" dirty="0"/>
            </a:br>
            <a:br>
              <a:rPr lang="en-US" sz="4000" b="1" dirty="0"/>
            </a:br>
            <a:r>
              <a:rPr lang="en-US" sz="4000" dirty="0"/>
              <a:t>Scaffolding becomes more critical</a:t>
            </a:r>
            <a:br>
              <a:rPr lang="en-US" sz="4000" dirty="0"/>
            </a:br>
            <a:br>
              <a:rPr lang="en-US" sz="4000" dirty="0"/>
            </a:br>
            <a:endParaRPr lang="en-US" sz="4000" b="1" dirty="0"/>
          </a:p>
        </p:txBody>
      </p:sp>
    </p:spTree>
    <p:extLst>
      <p:ext uri="{BB962C8B-B14F-4D97-AF65-F5344CB8AC3E}">
        <p14:creationId xmlns:p14="http://schemas.microsoft.com/office/powerpoint/2010/main" val="37225756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Autofit/>
          </a:bodyPr>
          <a:lstStyle/>
          <a:p>
            <a:pPr>
              <a:lnSpc>
                <a:spcPct val="130000"/>
              </a:lnSpc>
            </a:pPr>
            <a:r>
              <a:rPr lang="en-US" sz="4000" b="1" dirty="0"/>
              <a:t>Lessons Learned</a:t>
            </a:r>
            <a:br>
              <a:rPr lang="en-US" sz="4000" b="1" dirty="0"/>
            </a:br>
            <a:br>
              <a:rPr lang="en-US" sz="4000" b="1" dirty="0"/>
            </a:br>
            <a:r>
              <a:rPr lang="en-US" sz="4000" dirty="0">
                <a:solidFill>
                  <a:schemeClr val="bg1">
                    <a:lumMod val="50000"/>
                  </a:schemeClr>
                </a:solidFill>
              </a:rPr>
              <a:t>Scaffolding becomes more critical</a:t>
            </a:r>
            <a:br>
              <a:rPr lang="en-US" sz="4000" dirty="0">
                <a:solidFill>
                  <a:schemeClr val="bg1">
                    <a:lumMod val="50000"/>
                  </a:schemeClr>
                </a:solidFill>
              </a:rPr>
            </a:br>
            <a:r>
              <a:rPr lang="en-US" sz="4000" dirty="0"/>
              <a:t>Quadruple instruction preparation time</a:t>
            </a:r>
            <a:br>
              <a:rPr lang="en-US" sz="4000" dirty="0"/>
            </a:br>
            <a:endParaRPr lang="en-US" sz="4000" b="1" dirty="0"/>
          </a:p>
        </p:txBody>
      </p:sp>
    </p:spTree>
    <p:extLst>
      <p:ext uri="{BB962C8B-B14F-4D97-AF65-F5344CB8AC3E}">
        <p14:creationId xmlns:p14="http://schemas.microsoft.com/office/powerpoint/2010/main" val="11656703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Autofit/>
          </a:bodyPr>
          <a:lstStyle/>
          <a:p>
            <a:pPr>
              <a:lnSpc>
                <a:spcPct val="130000"/>
              </a:lnSpc>
            </a:pPr>
            <a:r>
              <a:rPr lang="en-US" sz="4000" b="1" dirty="0"/>
              <a:t>Lessons Learned</a:t>
            </a:r>
            <a:br>
              <a:rPr lang="en-US" sz="4000" b="1" dirty="0"/>
            </a:br>
            <a:br>
              <a:rPr lang="en-US" sz="4000" b="1" dirty="0"/>
            </a:br>
            <a:r>
              <a:rPr lang="en-US" sz="4000" dirty="0">
                <a:solidFill>
                  <a:schemeClr val="bg1">
                    <a:lumMod val="50000"/>
                  </a:schemeClr>
                </a:solidFill>
              </a:rPr>
              <a:t>Scaffolding becomes more critical</a:t>
            </a:r>
            <a:br>
              <a:rPr lang="en-US" sz="4000" dirty="0">
                <a:solidFill>
                  <a:schemeClr val="bg1">
                    <a:lumMod val="50000"/>
                  </a:schemeClr>
                </a:solidFill>
              </a:rPr>
            </a:br>
            <a:r>
              <a:rPr lang="en-US" sz="4000" dirty="0">
                <a:solidFill>
                  <a:schemeClr val="bg1">
                    <a:lumMod val="50000"/>
                  </a:schemeClr>
                </a:solidFill>
              </a:rPr>
              <a:t>Quadruple instruction preparation time</a:t>
            </a:r>
            <a:br>
              <a:rPr lang="en-US" sz="4000" dirty="0">
                <a:solidFill>
                  <a:schemeClr val="bg1">
                    <a:lumMod val="50000"/>
                  </a:schemeClr>
                </a:solidFill>
              </a:rPr>
            </a:br>
            <a:r>
              <a:rPr lang="en-US" sz="4000" dirty="0"/>
              <a:t>Double in-classroom tech instruction time</a:t>
            </a:r>
            <a:br>
              <a:rPr lang="en-US" sz="4000" dirty="0"/>
            </a:br>
            <a:endParaRPr lang="en-US" sz="4000" b="1" dirty="0"/>
          </a:p>
        </p:txBody>
      </p:sp>
    </p:spTree>
    <p:extLst>
      <p:ext uri="{BB962C8B-B14F-4D97-AF65-F5344CB8AC3E}">
        <p14:creationId xmlns:p14="http://schemas.microsoft.com/office/powerpoint/2010/main" val="2325089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5D1520C-0CD9-AB4F-9DAF-43D17BFECF42}"/>
              </a:ext>
            </a:extLst>
          </p:cNvPr>
          <p:cNvSpPr>
            <a:spLocks noGrp="1"/>
          </p:cNvSpPr>
          <p:nvPr>
            <p:ph type="title"/>
          </p:nvPr>
        </p:nvSpPr>
        <p:spPr>
          <a:xfrm>
            <a:off x="838200" y="365125"/>
            <a:ext cx="10515600" cy="6086475"/>
          </a:xfrm>
        </p:spPr>
        <p:txBody>
          <a:bodyPr anchor="t">
            <a:normAutofit/>
          </a:bodyPr>
          <a:lstStyle/>
          <a:p>
            <a:pPr>
              <a:lnSpc>
                <a:spcPct val="130000"/>
              </a:lnSpc>
            </a:pPr>
            <a:r>
              <a:rPr lang="en-US" sz="4000" b="1" dirty="0"/>
              <a:t>Overview</a:t>
            </a:r>
            <a:br>
              <a:rPr lang="en-US" sz="4000" b="1" dirty="0"/>
            </a:br>
            <a:br>
              <a:rPr lang="en-US" sz="4000" dirty="0"/>
            </a:br>
            <a:r>
              <a:rPr lang="en-US" sz="4000" dirty="0">
                <a:solidFill>
                  <a:schemeClr val="bg1">
                    <a:lumMod val="50000"/>
                  </a:schemeClr>
                </a:solidFill>
              </a:rPr>
              <a:t>Digital Natives?</a:t>
            </a:r>
            <a:br>
              <a:rPr lang="en-US" sz="4000" dirty="0">
                <a:solidFill>
                  <a:schemeClr val="bg2">
                    <a:lumMod val="25000"/>
                  </a:schemeClr>
                </a:solidFill>
              </a:rPr>
            </a:br>
            <a:r>
              <a:rPr lang="en-US" sz="4000" dirty="0"/>
              <a:t>STEAM</a:t>
            </a:r>
            <a:br>
              <a:rPr lang="en-US" sz="4000" dirty="0"/>
            </a:br>
            <a:endParaRPr lang="en-US" sz="4000" dirty="0"/>
          </a:p>
        </p:txBody>
      </p:sp>
    </p:spTree>
    <p:extLst>
      <p:ext uri="{BB962C8B-B14F-4D97-AF65-F5344CB8AC3E}">
        <p14:creationId xmlns:p14="http://schemas.microsoft.com/office/powerpoint/2010/main" val="8414640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Autofit/>
          </a:bodyPr>
          <a:lstStyle/>
          <a:p>
            <a:pPr>
              <a:lnSpc>
                <a:spcPct val="130000"/>
              </a:lnSpc>
            </a:pPr>
            <a:r>
              <a:rPr lang="en-US" sz="4000" b="1" dirty="0"/>
              <a:t>Lessons Learned</a:t>
            </a:r>
            <a:br>
              <a:rPr lang="en-US" sz="4000" b="1" dirty="0"/>
            </a:br>
            <a:br>
              <a:rPr lang="en-US" sz="4000" b="1" dirty="0"/>
            </a:br>
            <a:r>
              <a:rPr lang="en-US" sz="4000" dirty="0">
                <a:solidFill>
                  <a:schemeClr val="bg1">
                    <a:lumMod val="50000"/>
                  </a:schemeClr>
                </a:solidFill>
              </a:rPr>
              <a:t>Scaffolding becomes more critical</a:t>
            </a:r>
            <a:br>
              <a:rPr lang="en-US" sz="4000" dirty="0">
                <a:solidFill>
                  <a:schemeClr val="bg1">
                    <a:lumMod val="50000"/>
                  </a:schemeClr>
                </a:solidFill>
              </a:rPr>
            </a:br>
            <a:r>
              <a:rPr lang="en-US" sz="4000" dirty="0">
                <a:solidFill>
                  <a:schemeClr val="bg1">
                    <a:lumMod val="50000"/>
                  </a:schemeClr>
                </a:solidFill>
              </a:rPr>
              <a:t>Quadruple instruction preparation time</a:t>
            </a:r>
            <a:br>
              <a:rPr lang="en-US" sz="4000" dirty="0">
                <a:solidFill>
                  <a:schemeClr val="bg1">
                    <a:lumMod val="50000"/>
                  </a:schemeClr>
                </a:solidFill>
              </a:rPr>
            </a:br>
            <a:r>
              <a:rPr lang="en-US" sz="4000" dirty="0">
                <a:solidFill>
                  <a:schemeClr val="bg1">
                    <a:lumMod val="50000"/>
                  </a:schemeClr>
                </a:solidFill>
              </a:rPr>
              <a:t>Double in-classroom tech instruction time</a:t>
            </a:r>
            <a:br>
              <a:rPr lang="en-US" sz="4000" dirty="0">
                <a:solidFill>
                  <a:schemeClr val="bg1">
                    <a:lumMod val="50000"/>
                  </a:schemeClr>
                </a:solidFill>
              </a:rPr>
            </a:br>
            <a:r>
              <a:rPr lang="en-US" sz="4000" dirty="0"/>
              <a:t>Halve your domain knowledge instruction time</a:t>
            </a:r>
            <a:br>
              <a:rPr lang="en-US" sz="4000" dirty="0"/>
            </a:br>
            <a:endParaRPr lang="en-US" sz="4000" b="1" dirty="0"/>
          </a:p>
        </p:txBody>
      </p:sp>
    </p:spTree>
    <p:extLst>
      <p:ext uri="{BB962C8B-B14F-4D97-AF65-F5344CB8AC3E}">
        <p14:creationId xmlns:p14="http://schemas.microsoft.com/office/powerpoint/2010/main" val="368862906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86475"/>
          </a:xfrm>
        </p:spPr>
        <p:txBody>
          <a:bodyPr anchor="t">
            <a:noAutofit/>
          </a:bodyPr>
          <a:lstStyle/>
          <a:p>
            <a:pPr>
              <a:lnSpc>
                <a:spcPct val="130000"/>
              </a:lnSpc>
            </a:pPr>
            <a:r>
              <a:rPr lang="en-US" sz="4000" b="1" dirty="0"/>
              <a:t>Lessons Learned</a:t>
            </a:r>
            <a:br>
              <a:rPr lang="en-US" sz="4000" b="1" dirty="0"/>
            </a:br>
            <a:br>
              <a:rPr lang="en-US" sz="4000" b="1" dirty="0"/>
            </a:br>
            <a:r>
              <a:rPr lang="en-US" sz="4000" dirty="0">
                <a:solidFill>
                  <a:schemeClr val="bg1">
                    <a:lumMod val="50000"/>
                  </a:schemeClr>
                </a:solidFill>
              </a:rPr>
              <a:t>Scaffolding becomes more critical</a:t>
            </a:r>
            <a:br>
              <a:rPr lang="en-US" sz="4000" dirty="0">
                <a:solidFill>
                  <a:schemeClr val="bg1">
                    <a:lumMod val="50000"/>
                  </a:schemeClr>
                </a:solidFill>
              </a:rPr>
            </a:br>
            <a:r>
              <a:rPr lang="en-US" sz="4000" dirty="0">
                <a:solidFill>
                  <a:schemeClr val="bg1">
                    <a:lumMod val="50000"/>
                  </a:schemeClr>
                </a:solidFill>
              </a:rPr>
              <a:t>Quadruple instruction preparation time</a:t>
            </a:r>
            <a:br>
              <a:rPr lang="en-US" sz="4000" dirty="0">
                <a:solidFill>
                  <a:schemeClr val="bg1">
                    <a:lumMod val="50000"/>
                  </a:schemeClr>
                </a:solidFill>
              </a:rPr>
            </a:br>
            <a:r>
              <a:rPr lang="en-US" sz="4000" dirty="0">
                <a:solidFill>
                  <a:schemeClr val="bg1">
                    <a:lumMod val="50000"/>
                  </a:schemeClr>
                </a:solidFill>
              </a:rPr>
              <a:t>Double in-classroom tech instruction time</a:t>
            </a:r>
            <a:br>
              <a:rPr lang="en-US" sz="4000" dirty="0">
                <a:solidFill>
                  <a:schemeClr val="bg1">
                    <a:lumMod val="50000"/>
                  </a:schemeClr>
                </a:solidFill>
              </a:rPr>
            </a:br>
            <a:r>
              <a:rPr lang="en-US" sz="4000" dirty="0">
                <a:solidFill>
                  <a:schemeClr val="bg1">
                    <a:lumMod val="50000"/>
                  </a:schemeClr>
                </a:solidFill>
              </a:rPr>
              <a:t>Halve your domain knowledge instruction</a:t>
            </a:r>
            <a:br>
              <a:rPr lang="en-US" sz="4000" dirty="0">
                <a:solidFill>
                  <a:schemeClr val="bg1">
                    <a:lumMod val="50000"/>
                  </a:schemeClr>
                </a:solidFill>
              </a:rPr>
            </a:br>
            <a:r>
              <a:rPr lang="en-US" sz="4000" dirty="0"/>
              <a:t>Incorporating tech instruction amplifies </a:t>
            </a:r>
            <a:br>
              <a:rPr lang="en-US" sz="4000" dirty="0"/>
            </a:br>
            <a:r>
              <a:rPr lang="en-US" sz="4000" dirty="0"/>
              <a:t>   domain instructions</a:t>
            </a:r>
            <a:endParaRPr lang="en-US" sz="4000" b="1" dirty="0"/>
          </a:p>
        </p:txBody>
      </p:sp>
    </p:spTree>
    <p:extLst>
      <p:ext uri="{BB962C8B-B14F-4D97-AF65-F5344CB8AC3E}">
        <p14:creationId xmlns:p14="http://schemas.microsoft.com/office/powerpoint/2010/main" val="40624457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532DCD-3E23-C64A-BFC9-FEE9F58C28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380302" y="-1845824"/>
            <a:ext cx="12572302" cy="9232785"/>
          </a:xfrm>
          <a:prstGeom prst="rect">
            <a:avLst/>
          </a:prstGeom>
        </p:spPr>
      </p:pic>
      <p:sp>
        <p:nvSpPr>
          <p:cNvPr id="7" name="Rectangle 6">
            <a:extLst>
              <a:ext uri="{FF2B5EF4-FFF2-40B4-BE49-F238E27FC236}">
                <a16:creationId xmlns:a16="http://schemas.microsoft.com/office/drawing/2014/main" id="{C5364431-518C-6D4E-BC90-E738CCD85E07}"/>
              </a:ext>
            </a:extLst>
          </p:cNvPr>
          <p:cNvSpPr/>
          <p:nvPr/>
        </p:nvSpPr>
        <p:spPr>
          <a:xfrm>
            <a:off x="-365479" y="-558800"/>
            <a:ext cx="13497279" cy="7416800"/>
          </a:xfrm>
          <a:prstGeom prst="rect">
            <a:avLst/>
          </a:prstGeom>
          <a:gradFill>
            <a:gsLst>
              <a:gs pos="26000">
                <a:srgbClr val="A9C1A6"/>
              </a:gs>
              <a:gs pos="100000">
                <a:schemeClr val="bg1">
                  <a:alpha val="0"/>
                </a:schemeClr>
              </a:gs>
            </a:gsLst>
            <a:lin ang="27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73627" y="554182"/>
            <a:ext cx="6823364" cy="1877437"/>
          </a:xfrm>
          <a:prstGeom prst="rect">
            <a:avLst/>
          </a:prstGeom>
          <a:noFill/>
        </p:spPr>
        <p:txBody>
          <a:bodyPr wrap="square" rtlCol="0">
            <a:spAutoFit/>
          </a:bodyPr>
          <a:lstStyle/>
          <a:p>
            <a:r>
              <a:rPr lang="en-US" sz="4000" dirty="0">
                <a:latin typeface="Adobe Gothic Std B" panose="020B0800000000000000" pitchFamily="34" charset="-128"/>
                <a:ea typeface="Adobe Gothic Std B" panose="020B0800000000000000" pitchFamily="34" charset="-128"/>
              </a:rPr>
              <a:t>Thank you</a:t>
            </a:r>
          </a:p>
          <a:p>
            <a:endParaRPr lang="en-US" sz="2400" dirty="0">
              <a:solidFill>
                <a:schemeClr val="bg1"/>
              </a:solidFill>
              <a:latin typeface="Adobe Gothic Std B" panose="020B0800000000000000" pitchFamily="34" charset="-128"/>
              <a:ea typeface="Adobe Gothic Std B" panose="020B0800000000000000" pitchFamily="34" charset="-128"/>
            </a:endParaRPr>
          </a:p>
          <a:p>
            <a:endParaRPr lang="en-US" sz="2400" dirty="0">
              <a:solidFill>
                <a:schemeClr val="bg1"/>
              </a:solidFill>
              <a:latin typeface="Adobe Gothic Std B" panose="020B0800000000000000" pitchFamily="34" charset="-128"/>
              <a:ea typeface="Adobe Gothic Std B" panose="020B0800000000000000" pitchFamily="34" charset="-128"/>
            </a:endParaRPr>
          </a:p>
          <a:p>
            <a:endParaRPr lang="en-US" sz="2400" dirty="0">
              <a:solidFill>
                <a:schemeClr val="bg1"/>
              </a:solidFill>
              <a:latin typeface="Adobe Gothic Std B" panose="020B0800000000000000" pitchFamily="34" charset="-128"/>
              <a:ea typeface="Adobe Gothic Std B" panose="020B0800000000000000" pitchFamily="34" charset="-128"/>
            </a:endParaRPr>
          </a:p>
        </p:txBody>
      </p:sp>
    </p:spTree>
    <p:extLst>
      <p:ext uri="{BB962C8B-B14F-4D97-AF65-F5344CB8AC3E}">
        <p14:creationId xmlns:p14="http://schemas.microsoft.com/office/powerpoint/2010/main" val="1915645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5D1520C-0CD9-AB4F-9DAF-43D17BFECF42}"/>
              </a:ext>
            </a:extLst>
          </p:cNvPr>
          <p:cNvSpPr>
            <a:spLocks noGrp="1"/>
          </p:cNvSpPr>
          <p:nvPr>
            <p:ph type="title"/>
          </p:nvPr>
        </p:nvSpPr>
        <p:spPr>
          <a:xfrm>
            <a:off x="838200" y="365125"/>
            <a:ext cx="10515600" cy="6086475"/>
          </a:xfrm>
        </p:spPr>
        <p:txBody>
          <a:bodyPr anchor="t">
            <a:normAutofit/>
          </a:bodyPr>
          <a:lstStyle/>
          <a:p>
            <a:pPr>
              <a:lnSpc>
                <a:spcPct val="130000"/>
              </a:lnSpc>
            </a:pPr>
            <a:r>
              <a:rPr lang="en-US" sz="4000" b="1" dirty="0"/>
              <a:t>Overview</a:t>
            </a:r>
            <a:br>
              <a:rPr lang="en-US" sz="4000" b="1" dirty="0"/>
            </a:br>
            <a:br>
              <a:rPr lang="en-US" sz="4000" dirty="0"/>
            </a:br>
            <a:r>
              <a:rPr lang="en-US" sz="4000" dirty="0">
                <a:solidFill>
                  <a:schemeClr val="bg1">
                    <a:lumMod val="50000"/>
                  </a:schemeClr>
                </a:solidFill>
              </a:rPr>
              <a:t>Digital Natives?</a:t>
            </a:r>
            <a:br>
              <a:rPr lang="en-US" sz="4000" dirty="0">
                <a:solidFill>
                  <a:schemeClr val="bg1">
                    <a:lumMod val="50000"/>
                  </a:schemeClr>
                </a:solidFill>
              </a:rPr>
            </a:br>
            <a:r>
              <a:rPr lang="en-US" sz="4000" dirty="0">
                <a:solidFill>
                  <a:schemeClr val="bg1">
                    <a:lumMod val="50000"/>
                  </a:schemeClr>
                </a:solidFill>
              </a:rPr>
              <a:t>STEAM</a:t>
            </a:r>
            <a:br>
              <a:rPr lang="en-US" sz="4000" dirty="0">
                <a:solidFill>
                  <a:schemeClr val="bg1">
                    <a:lumMod val="65000"/>
                  </a:schemeClr>
                </a:solidFill>
              </a:rPr>
            </a:br>
            <a:r>
              <a:rPr lang="en-US" sz="4000" dirty="0"/>
              <a:t>Two Course Examples</a:t>
            </a:r>
            <a:br>
              <a:rPr lang="en-US" sz="4000" dirty="0"/>
            </a:br>
            <a:endParaRPr lang="en-US" sz="4000" dirty="0"/>
          </a:p>
        </p:txBody>
      </p:sp>
    </p:spTree>
    <p:extLst>
      <p:ext uri="{BB962C8B-B14F-4D97-AF65-F5344CB8AC3E}">
        <p14:creationId xmlns:p14="http://schemas.microsoft.com/office/powerpoint/2010/main" val="2425056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5D1520C-0CD9-AB4F-9DAF-43D17BFECF42}"/>
              </a:ext>
            </a:extLst>
          </p:cNvPr>
          <p:cNvSpPr>
            <a:spLocks noGrp="1"/>
          </p:cNvSpPr>
          <p:nvPr>
            <p:ph type="title"/>
          </p:nvPr>
        </p:nvSpPr>
        <p:spPr>
          <a:xfrm>
            <a:off x="838200" y="365125"/>
            <a:ext cx="10515600" cy="6086475"/>
          </a:xfrm>
        </p:spPr>
        <p:txBody>
          <a:bodyPr anchor="t">
            <a:normAutofit fontScale="90000"/>
          </a:bodyPr>
          <a:lstStyle/>
          <a:p>
            <a:pPr>
              <a:lnSpc>
                <a:spcPct val="130000"/>
              </a:lnSpc>
            </a:pPr>
            <a:r>
              <a:rPr lang="en-US" b="1" dirty="0"/>
              <a:t>Overview</a:t>
            </a:r>
            <a:br>
              <a:rPr lang="en-US" b="1" dirty="0"/>
            </a:br>
            <a:br>
              <a:rPr lang="en-US" dirty="0"/>
            </a:br>
            <a:r>
              <a:rPr lang="en-US" dirty="0">
                <a:solidFill>
                  <a:schemeClr val="bg1">
                    <a:lumMod val="50000"/>
                  </a:schemeClr>
                </a:solidFill>
              </a:rPr>
              <a:t>Digital Natives?</a:t>
            </a:r>
            <a:br>
              <a:rPr lang="en-US" dirty="0">
                <a:solidFill>
                  <a:schemeClr val="bg1">
                    <a:lumMod val="50000"/>
                  </a:schemeClr>
                </a:solidFill>
              </a:rPr>
            </a:br>
            <a:r>
              <a:rPr lang="en-US" dirty="0">
                <a:solidFill>
                  <a:schemeClr val="bg1">
                    <a:lumMod val="50000"/>
                  </a:schemeClr>
                </a:solidFill>
              </a:rPr>
              <a:t>STEAM</a:t>
            </a:r>
            <a:br>
              <a:rPr lang="en-US" dirty="0">
                <a:solidFill>
                  <a:schemeClr val="bg1">
                    <a:lumMod val="50000"/>
                  </a:schemeClr>
                </a:solidFill>
              </a:rPr>
            </a:br>
            <a:r>
              <a:rPr lang="en-US" dirty="0">
                <a:solidFill>
                  <a:schemeClr val="bg1">
                    <a:lumMod val="50000"/>
                  </a:schemeClr>
                </a:solidFill>
              </a:rPr>
              <a:t>Two Course Examples</a:t>
            </a:r>
            <a:br>
              <a:rPr lang="en-US" dirty="0"/>
            </a:br>
            <a:r>
              <a:rPr lang="en-US" dirty="0"/>
              <a:t>Lessons Learned</a:t>
            </a:r>
            <a:br>
              <a:rPr lang="en-US" dirty="0"/>
            </a:br>
            <a:endParaRPr lang="en-US" dirty="0"/>
          </a:p>
        </p:txBody>
      </p:sp>
    </p:spTree>
    <p:extLst>
      <p:ext uri="{BB962C8B-B14F-4D97-AF65-F5344CB8AC3E}">
        <p14:creationId xmlns:p14="http://schemas.microsoft.com/office/powerpoint/2010/main" val="3296967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endParaRPr lang="en-US"/>
          </a:p>
        </p:txBody>
      </p:sp>
      <p:pic>
        <p:nvPicPr>
          <p:cNvPr id="14" name="hack">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0" y="155"/>
            <a:ext cx="12192000" cy="6857845"/>
          </a:xfrm>
        </p:spPr>
      </p:pic>
    </p:spTree>
    <p:extLst>
      <p:ext uri="{BB962C8B-B14F-4D97-AF65-F5344CB8AC3E}">
        <p14:creationId xmlns:p14="http://schemas.microsoft.com/office/powerpoint/2010/main" val="1180652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20"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Myth of the Digital Native</a:t>
            </a:r>
          </a:p>
        </p:txBody>
      </p:sp>
      <p:pic>
        <p:nvPicPr>
          <p:cNvPr id="4" name="Picture 3"/>
          <p:cNvPicPr>
            <a:picLocks noChangeAspect="1"/>
          </p:cNvPicPr>
          <p:nvPr/>
        </p:nvPicPr>
        <p:blipFill rotWithShape="1">
          <a:blip r:embed="rId3"/>
          <a:srcRect t="7812" b="12813"/>
          <a:stretch/>
        </p:blipFill>
        <p:spPr>
          <a:xfrm>
            <a:off x="1524000" y="1866900"/>
            <a:ext cx="9144000" cy="4838700"/>
          </a:xfrm>
          <a:prstGeom prst="rect">
            <a:avLst/>
          </a:prstGeom>
        </p:spPr>
      </p:pic>
    </p:spTree>
    <p:extLst>
      <p:ext uri="{BB962C8B-B14F-4D97-AF65-F5344CB8AC3E}">
        <p14:creationId xmlns:p14="http://schemas.microsoft.com/office/powerpoint/2010/main" val="28669048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098" name="Picture 2" descr="Image result for iphone ipa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675" y="524667"/>
            <a:ext cx="11160125" cy="6107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82310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1015</TotalTime>
  <Words>1065</Words>
  <Application>Microsoft Macintosh PowerPoint</Application>
  <PresentationFormat>Widescreen</PresentationFormat>
  <Paragraphs>87</Paragraphs>
  <Slides>42</Slides>
  <Notes>10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Adobe Gothic Std B</vt:lpstr>
      <vt:lpstr>Arial</vt:lpstr>
      <vt:lpstr>Calibri</vt:lpstr>
      <vt:lpstr>Calibri Light</vt:lpstr>
      <vt:lpstr>Office Theme</vt:lpstr>
      <vt:lpstr>We’re STEAMED! A call for balancing technical instruction and disciplinary content in the digital humanities  Christopher Church Katherine Hepworth</vt:lpstr>
      <vt:lpstr>Overview  </vt:lpstr>
      <vt:lpstr>Overview  Digital Natives? </vt:lpstr>
      <vt:lpstr>Overview  Digital Natives? STEAM </vt:lpstr>
      <vt:lpstr>Overview  Digital Natives? STEAM Two Course Examples </vt:lpstr>
      <vt:lpstr>Overview  Digital Natives? STEAM Two Course Examples Lessons Learned </vt:lpstr>
      <vt:lpstr>PowerPoint Presentation</vt:lpstr>
      <vt:lpstr>Myth of the Digital Native</vt:lpstr>
      <vt:lpstr>PowerPoint Presentation</vt:lpstr>
      <vt:lpstr>PowerPoint Presentation</vt:lpstr>
      <vt:lpstr>PowerPoint Presentation</vt:lpstr>
      <vt:lpstr>Teaching Model: STEAM   </vt:lpstr>
      <vt:lpstr>Teaching Model: STEAM  Science </vt:lpstr>
      <vt:lpstr>Teaching Model: STEAM  Science Technology </vt:lpstr>
      <vt:lpstr>Teaching Model: STEAM  Science Technology Education  </vt:lpstr>
      <vt:lpstr>Teaching Model: STEAM  Science Technology Education  Art</vt:lpstr>
      <vt:lpstr>Teaching Model: STEAM  Started in 2006</vt:lpstr>
      <vt:lpstr>Teaching Model: STEAM  Started in 2006 Design incorporated in 2010</vt:lpstr>
      <vt:lpstr>Teaching Model: STEAM  Science Technology Education  Art + Design</vt:lpstr>
      <vt:lpstr>Two Courses  </vt:lpstr>
      <vt:lpstr>Two Courses  HIST300a Digitizing History  </vt:lpstr>
      <vt:lpstr>Two Courses  HIST300a Digitizing History  JOUR/HIST308 Web Design for Social Engagement</vt:lpstr>
      <vt:lpstr>Two Courses  Project-based Service learning </vt:lpstr>
      <vt:lpstr>Two Courses  Project-based  </vt:lpstr>
      <vt:lpstr>Two Courses  Project-based Service learning  </vt:lpstr>
      <vt:lpstr>Two Courses  Project-based Service learning Interdisciplinary domain instruction </vt:lpstr>
      <vt:lpstr>Two Courses  Project-based Service learning Interdisciplinary domain instruction Domain instruction + technical instruction  </vt:lpstr>
      <vt:lpstr>Two Courses  Project-based Service learning Interdisciplinary domain instruction Domain instruction + technical instruction  = Critical Digital Humanities</vt:lpstr>
      <vt:lpstr>Digitizing History  </vt:lpstr>
      <vt:lpstr>PowerPoint Presentation</vt:lpstr>
      <vt:lpstr>PowerPoint Presentation</vt:lpstr>
      <vt:lpstr>PowerPoint Presentation</vt:lpstr>
      <vt:lpstr>Web Design for Social Engagement  </vt:lpstr>
      <vt:lpstr>PowerPoint Presentation</vt:lpstr>
      <vt:lpstr>PowerPoint Presentation</vt:lpstr>
      <vt:lpstr>Lessons Learned  </vt:lpstr>
      <vt:lpstr>Lessons Learned  Scaffolding becomes more critical  </vt:lpstr>
      <vt:lpstr>Lessons Learned  Scaffolding becomes more critical Quadruple instruction preparation time </vt:lpstr>
      <vt:lpstr>Lessons Learned  Scaffolding becomes more critical Quadruple instruction preparation time Double in-classroom tech instruction time </vt:lpstr>
      <vt:lpstr>Lessons Learned  Scaffolding becomes more critical Quadruple instruction preparation time Double in-classroom tech instruction time Halve your domain knowledge instruction time </vt:lpstr>
      <vt:lpstr>Lessons Learned  Scaffolding becomes more critical Quadruple instruction preparation time Double in-classroom tech instruction time Halve your domain knowledge instruction Incorporating tech instruction amplifies     domain instructions</vt:lpstr>
      <vt:lpstr>PowerPoint Presentation</vt:lpstr>
    </vt:vector>
  </TitlesOfParts>
  <Company>University of Nevada, Reno</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Digitizing History Project-Based Instruction for Digital (Non-)Natives</dc:title>
  <dc:creator>Christopher M Church</dc:creator>
  <cp:lastModifiedBy>Microsoft Office User</cp:lastModifiedBy>
  <cp:revision>78</cp:revision>
  <dcterms:created xsi:type="dcterms:W3CDTF">2017-05-01T18:40:13Z</dcterms:created>
  <dcterms:modified xsi:type="dcterms:W3CDTF">2019-06-07T15:05:12Z</dcterms:modified>
</cp:coreProperties>
</file>

<file path=docProps/thumbnail.jpeg>
</file>